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85" r:id="rId4"/>
    <p:sldId id="308" r:id="rId5"/>
    <p:sldId id="328" r:id="rId6"/>
    <p:sldId id="298" r:id="rId7"/>
    <p:sldId id="335" r:id="rId8"/>
    <p:sldId id="334" r:id="rId9"/>
    <p:sldId id="280" r:id="rId10"/>
    <p:sldId id="329" r:id="rId11"/>
    <p:sldId id="330" r:id="rId12"/>
    <p:sldId id="331" r:id="rId13"/>
    <p:sldId id="274" r:id="rId14"/>
    <p:sldId id="276" r:id="rId15"/>
    <p:sldId id="275" r:id="rId16"/>
    <p:sldId id="277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36" r:id="rId26"/>
    <p:sldId id="321" r:id="rId27"/>
    <p:sldId id="322" r:id="rId28"/>
    <p:sldId id="324" r:id="rId29"/>
    <p:sldId id="325" r:id="rId30"/>
    <p:sldId id="326" r:id="rId31"/>
    <p:sldId id="327" r:id="rId32"/>
    <p:sldId id="337" r:id="rId33"/>
    <p:sldId id="272" r:id="rId34"/>
  </p:sldIdLst>
  <p:sldSz cx="9144000" cy="6858000" type="screen4x3"/>
  <p:notesSz cx="6985000" cy="92837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54C"/>
    <a:srgbClr val="FFFFFF"/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52" autoAdjust="0"/>
  </p:normalViewPr>
  <p:slideViewPr>
    <p:cSldViewPr showGuides="1">
      <p:cViewPr>
        <p:scale>
          <a:sx n="118" d="100"/>
          <a:sy n="118" d="100"/>
        </p:scale>
        <p:origin x="1404" y="84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0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E1B87E0-4A61-4C9D-BB9A-3AE919281907}" type="datetimeFigureOut">
              <a:rPr lang="sv-SE" smtClean="0"/>
              <a:t>2017-09-19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E6D326A-1B94-477E-B1B9-616C8F13AC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53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C8443-D446-4E3A-9BC7-5B19E7DA3672}" type="datetimeFigureOut">
              <a:rPr lang="sv-SE" smtClean="0"/>
              <a:t>2017-09-19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ACD26-4984-4791-856F-C15F4EE234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7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Funded 2009</a:t>
            </a:r>
          </a:p>
          <a:p>
            <a:r>
              <a:rPr lang="en-US" dirty="0" smtClean="0"/>
              <a:t>Inauguration summer</a:t>
            </a:r>
            <a:r>
              <a:rPr lang="en-US" baseline="0" dirty="0" smtClean="0"/>
              <a:t> 2016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CD26-4984-4791-856F-C15F4EE2340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15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Sits in two different tunnels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CD26-4984-4791-856F-C15F4EE2340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1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Sits in two different tunnels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CD26-4984-4791-856F-C15F4EE2340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98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Sits in two different tunnels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CD26-4984-4791-856F-C15F4EE2340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82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Sits in two different tunnels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CD26-4984-4791-856F-C15F4EE2340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84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0BE9-BBD4-4AF6-B16D-514128EFC117}" type="datetime1">
              <a:rPr lang="en-GB" smtClean="0"/>
              <a:t>19/09/2017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423-AC87-4480-B3C3-6F18CE91DE91}" type="datetime1">
              <a:rPr lang="en-GB" smtClean="0"/>
              <a:t>19/09/2017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267744" y="6419958"/>
            <a:ext cx="5328592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A281-4CD6-475F-9B26-405C297DD386}" type="datetime1">
              <a:rPr lang="en-GB" smtClean="0"/>
              <a:t>19/09/2017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4088-69E0-48FA-A462-9324556B81D0}" type="datetime1">
              <a:rPr lang="en-GB" smtClean="0"/>
              <a:t>19/09/2017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32BB-368E-47AE-9B25-3AB0585AAC0D}" type="datetime1">
              <a:rPr lang="en-GB" smtClean="0"/>
              <a:t>19/09/2017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5EC4-08F6-4B74-A742-B92D77D05496}" type="datetime1">
              <a:rPr lang="en-GB" smtClean="0"/>
              <a:t>19/09/2017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  <p:sp>
        <p:nvSpPr>
          <p:cNvPr id="4" name="Trapezoid 3"/>
          <p:cNvSpPr/>
          <p:nvPr userDrawn="1"/>
        </p:nvSpPr>
        <p:spPr>
          <a:xfrm rot="4233678">
            <a:off x="2910683" y="-2261538"/>
            <a:ext cx="304699" cy="7604038"/>
          </a:xfrm>
          <a:prstGeom prst="trapezoid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21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7479-EF4D-4FD0-80D8-B8587E45B6CC}" type="datetime1">
              <a:rPr lang="en-GB" smtClean="0"/>
              <a:t>19/09/2017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027798" y="6609227"/>
            <a:ext cx="4032448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Sara</a:t>
            </a:r>
            <a:r>
              <a:rPr lang="en-GB" dirty="0" smtClean="0"/>
              <a:t> </a:t>
            </a:r>
            <a:r>
              <a:rPr lang="en-GB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Thorin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MAX IV Laboratory, LINAC14, Geneva, Switzerland, September 2014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87CD-2669-47A0-A5E6-F34547FD25B5}" type="datetime1">
              <a:rPr lang="en-GB" smtClean="0"/>
              <a:t>19/09/2017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Sara Thorin, MAX IV Laboratory, LINAC14, Geneva, Switzerland, September 2014</a:t>
            </a:r>
            <a:endParaRPr lang="en-GB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F7144-23EB-46AC-8276-B800DE30AF5E}" type="datetime1">
              <a:rPr lang="en-GB" smtClean="0"/>
              <a:t>19/09/2017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522D-4FB1-4D22-A8A1-60F9C038809C}" type="datetime1">
              <a:rPr lang="en-GB" smtClean="0"/>
              <a:t>19/09/2017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11760" y="6419958"/>
            <a:ext cx="4896544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F7A1-292B-47C6-B5FA-A3E4D7FF38A8}" type="datetime1">
              <a:rPr lang="en-GB" smtClean="0"/>
              <a:t>19/09/2017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83768" y="6419958"/>
            <a:ext cx="4392488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C8C0-A9B7-4697-8640-C9744C460D90}" type="datetime1">
              <a:rPr lang="en-GB" smtClean="0"/>
              <a:t>19/09/2017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483768" y="6419958"/>
            <a:ext cx="4536504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D292-7898-4579-BB1C-265F8C179FFF}" type="datetime1">
              <a:rPr lang="en-GB" smtClean="0"/>
              <a:t>19/09/2017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2339752" y="6419958"/>
            <a:ext cx="4824536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F16B-ED1C-4DC5-918D-3D2BB929BE5F}" type="datetime1">
              <a:rPr lang="en-GB" smtClean="0"/>
              <a:t>19/09/2017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  <p:sp>
        <p:nvSpPr>
          <p:cNvPr id="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027798" y="6609227"/>
            <a:ext cx="4032448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Sara</a:t>
            </a:r>
            <a:r>
              <a:rPr lang="en-GB" dirty="0" smtClean="0"/>
              <a:t> </a:t>
            </a:r>
            <a:r>
              <a:rPr lang="en-GB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Thorin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MAX IV Laboratory, LINAC14, Geneva, Switzerland, September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512" y="4086441"/>
            <a:ext cx="8784976" cy="1470025"/>
          </a:xfrm>
        </p:spPr>
        <p:txBody>
          <a:bodyPr>
            <a:normAutofit/>
          </a:bodyPr>
          <a:lstStyle/>
          <a:p>
            <a:r>
              <a:rPr lang="en-US" dirty="0"/>
              <a:t> Experience of bunch compression with </a:t>
            </a:r>
            <a:br>
              <a:rPr lang="en-US" dirty="0"/>
            </a:br>
            <a:r>
              <a:rPr lang="en-US" dirty="0" err="1"/>
              <a:t>linearising</a:t>
            </a:r>
            <a:r>
              <a:rPr lang="en-US" dirty="0"/>
              <a:t> achromats in the </a:t>
            </a:r>
            <a:r>
              <a:rPr lang="en-US" dirty="0" smtClean="0"/>
              <a:t>MAX IV </a:t>
            </a:r>
            <a:r>
              <a:rPr lang="en-US" dirty="0"/>
              <a:t>Linac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699792" y="5597191"/>
            <a:ext cx="3888432" cy="864096"/>
          </a:xfrm>
        </p:spPr>
        <p:txBody>
          <a:bodyPr/>
          <a:lstStyle/>
          <a:p>
            <a:r>
              <a:rPr lang="en-US" dirty="0" smtClean="0"/>
              <a:t>Sara Thorin, MAX IV Laboratory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 linac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2755740"/>
            <a:ext cx="2699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39 warm s-band linac structures + SLED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units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 GHz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5.3 m/linac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 MV/m gradient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3 + </a:t>
            </a:r>
            <a:r>
              <a:rPr lang="en-US" sz="1400" dirty="0" smtClean="0">
                <a:solidFill>
                  <a:schemeClr val="accent1"/>
                </a:solidFill>
              </a:rPr>
              <a:t>0.4 </a:t>
            </a:r>
            <a:r>
              <a:rPr lang="en-US" sz="1400" dirty="0" smtClean="0">
                <a:solidFill>
                  <a:schemeClr val="accent1"/>
                </a:solidFill>
              </a:rPr>
              <a:t>GeV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277995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modulators +  klystrons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37 MW peak power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4.5 </a:t>
            </a:r>
            <a:r>
              <a:rPr lang="en-US" sz="1400" dirty="0" err="1" smtClean="0">
                <a:solidFill>
                  <a:schemeClr val="accent1"/>
                </a:solidFill>
              </a:rPr>
              <a:t>ms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100 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Thermionic gun:  8 MW 10 Hz RF unit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sv-SE" sz="1400" dirty="0" err="1" smtClean="0">
              <a:solidFill>
                <a:schemeClr val="accent1"/>
              </a:solidFill>
            </a:endParaRPr>
          </a:p>
        </p:txBody>
      </p:sp>
      <p:pic>
        <p:nvPicPr>
          <p:cNvPr id="16" name="Picture 15" descr="AccRF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0576" y="3003383"/>
            <a:ext cx="2665382" cy="3042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13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4" name="Group 13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91" name="Group 90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7" name="Straight Connector 106"/>
                          <p:cNvCxnSpPr>
                            <a:endCxn id="102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8" name="Group 107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9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10" name="Group 109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11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54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3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5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2" name="Group 111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13" name="Group 112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8" name="Straight Connector 117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9" name="Group 11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20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21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2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3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24" name="Group 1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5" name="Group 12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8" name="Group 12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30" name="Group 129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6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7" name="Group 136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41" name="Group 14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6" name="Straight Connector 145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7" name="Straight Connector 146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8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9" name="Straight Connector 148"/>
                                                <p:cNvCxnSpPr>
                                                  <a:endCxn id="140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50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1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2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3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42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3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4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5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8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9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40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31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32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34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5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9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6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7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1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7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92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93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8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7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63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>
                          <a:endCxn id="62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62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42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Block Arc 45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1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5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3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2" name="Straight Connector 4"/>
            <p:cNvCxnSpPr>
              <a:cxnSpLocks noChangeShapeType="1"/>
              <a:stCxn id="129" idx="3"/>
              <a:endCxn id="127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8" name="Picture 16" descr="e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0" y="3068960"/>
            <a:ext cx="3058640" cy="18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51711" y="2339907"/>
            <a:ext cx="827330" cy="84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 linac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2755740"/>
            <a:ext cx="2699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39 warm s-band linac structures + SLED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units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 GHz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5.3 m/linac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 MV/m gradient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3 + </a:t>
            </a:r>
            <a:r>
              <a:rPr lang="en-US" sz="1400" dirty="0" smtClean="0">
                <a:solidFill>
                  <a:schemeClr val="accent1"/>
                </a:solidFill>
              </a:rPr>
              <a:t>0.4 </a:t>
            </a:r>
            <a:r>
              <a:rPr lang="en-US" sz="1400" dirty="0" smtClean="0">
                <a:solidFill>
                  <a:schemeClr val="accent1"/>
                </a:solidFill>
              </a:rPr>
              <a:t>GeV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277995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modulators +  klystrons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37 MW peak power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4.5 </a:t>
            </a:r>
            <a:r>
              <a:rPr lang="en-US" sz="1400" dirty="0" err="1" smtClean="0">
                <a:solidFill>
                  <a:schemeClr val="accent1"/>
                </a:solidFill>
              </a:rPr>
              <a:t>ms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100 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Thermionic gun:  8 MW 10 Hz RF unit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sv-SE" sz="1400" dirty="0" err="1" smtClean="0">
              <a:solidFill>
                <a:schemeClr val="accent1"/>
              </a:solidFill>
            </a:endParaRPr>
          </a:p>
        </p:txBody>
      </p:sp>
      <p:pic>
        <p:nvPicPr>
          <p:cNvPr id="16" name="Picture 15" descr="AccRF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0576" y="3003383"/>
            <a:ext cx="2665382" cy="3042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13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4" name="Group 13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91" name="Group 90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7" name="Straight Connector 106"/>
                          <p:cNvCxnSpPr>
                            <a:endCxn id="102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8" name="Group 107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9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10" name="Group 109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11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54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3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5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2" name="Group 111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13" name="Group 112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8" name="Straight Connector 117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9" name="Group 11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20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21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2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3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24" name="Group 1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5" name="Group 12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8" name="Group 12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30" name="Group 129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6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7" name="Group 136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41" name="Group 14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6" name="Straight Connector 145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7" name="Straight Connector 146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8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9" name="Straight Connector 148"/>
                                                <p:cNvCxnSpPr>
                                                  <a:endCxn id="140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50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1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2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3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42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3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4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5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8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9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40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31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32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34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5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9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6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7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1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7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92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93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8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7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63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>
                          <a:endCxn id="62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62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42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Block Arc 45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1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5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3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2" name="Straight Connector 4"/>
            <p:cNvCxnSpPr>
              <a:cxnSpLocks noChangeShapeType="1"/>
              <a:stCxn id="129" idx="3"/>
              <a:endCxn id="127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8" name="Picture 16" descr="e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0" y="3068960"/>
            <a:ext cx="3058640" cy="18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51711" y="2339907"/>
            <a:ext cx="827330" cy="84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5" y="4172659"/>
            <a:ext cx="1343350" cy="2241995"/>
          </a:xfrm>
          <a:prstGeom prst="rect">
            <a:avLst/>
          </a:prstGeom>
        </p:spPr>
      </p:pic>
      <p:cxnSp>
        <p:nvCxnSpPr>
          <p:cNvPr id="170" name="Straight Arrow Connector 169"/>
          <p:cNvCxnSpPr/>
          <p:nvPr/>
        </p:nvCxnSpPr>
        <p:spPr>
          <a:xfrm flipH="1" flipV="1">
            <a:off x="440270" y="2740017"/>
            <a:ext cx="629941" cy="212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 linac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2755740"/>
            <a:ext cx="2699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39 warm s-band linac structures + SLED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units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 GHz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5.3 m/linac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 MV/m gradient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3 + </a:t>
            </a:r>
            <a:r>
              <a:rPr lang="en-US" sz="1400" dirty="0" smtClean="0">
                <a:solidFill>
                  <a:schemeClr val="accent1"/>
                </a:solidFill>
              </a:rPr>
              <a:t>0.4 </a:t>
            </a:r>
            <a:r>
              <a:rPr lang="en-US" sz="1400" dirty="0" smtClean="0">
                <a:solidFill>
                  <a:schemeClr val="accent1"/>
                </a:solidFill>
              </a:rPr>
              <a:t>GeV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277995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modulators +  klystrons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37 MW peak power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4.5 </a:t>
            </a:r>
            <a:r>
              <a:rPr lang="en-US" sz="1400" dirty="0" err="1" smtClean="0">
                <a:solidFill>
                  <a:schemeClr val="accent1"/>
                </a:solidFill>
              </a:rPr>
              <a:t>ms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100 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Thermionic gun:  8 MW 10 Hz RF unit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sv-SE" sz="1400" dirty="0" err="1" smtClean="0">
              <a:solidFill>
                <a:schemeClr val="accent1"/>
              </a:solidFill>
            </a:endParaRPr>
          </a:p>
        </p:txBody>
      </p:sp>
      <p:pic>
        <p:nvPicPr>
          <p:cNvPr id="16" name="Picture 15" descr="AccRF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0576" y="3003383"/>
            <a:ext cx="2665382" cy="3042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13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4" name="Group 13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91" name="Group 90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7" name="Straight Connector 106"/>
                          <p:cNvCxnSpPr>
                            <a:endCxn id="102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8" name="Group 107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9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10" name="Group 109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11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54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3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5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2" name="Group 111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13" name="Group 112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8" name="Straight Connector 117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9" name="Group 11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20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21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2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3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24" name="Group 1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5" name="Group 12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8" name="Group 12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30" name="Group 129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6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7" name="Group 136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41" name="Group 14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6" name="Straight Connector 145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7" name="Straight Connector 146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8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9" name="Straight Connector 148"/>
                                                <p:cNvCxnSpPr>
                                                  <a:endCxn id="140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50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1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2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3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42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3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4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5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8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9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40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31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32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34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5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9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6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7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1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7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92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93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8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7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63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>
                          <a:endCxn id="62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62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42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Block Arc 45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1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5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3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2" name="Straight Connector 4"/>
            <p:cNvCxnSpPr>
              <a:cxnSpLocks noChangeShapeType="1"/>
              <a:stCxn id="129" idx="3"/>
              <a:endCxn id="127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8" name="Picture 16" descr="e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0" y="3068960"/>
            <a:ext cx="3058640" cy="18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51711" y="2339907"/>
            <a:ext cx="827330" cy="84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5" y="4172659"/>
            <a:ext cx="1343350" cy="2241995"/>
          </a:xfrm>
          <a:prstGeom prst="rect">
            <a:avLst/>
          </a:prstGeom>
        </p:spPr>
      </p:pic>
      <p:cxnSp>
        <p:nvCxnSpPr>
          <p:cNvPr id="170" name="Straight Arrow Connector 169"/>
          <p:cNvCxnSpPr/>
          <p:nvPr/>
        </p:nvCxnSpPr>
        <p:spPr>
          <a:xfrm flipH="1" flipV="1">
            <a:off x="440270" y="2740017"/>
            <a:ext cx="629941" cy="212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985302" y="2019538"/>
            <a:ext cx="1701776" cy="982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Oval 170"/>
          <p:cNvSpPr/>
          <p:nvPr/>
        </p:nvSpPr>
        <p:spPr>
          <a:xfrm>
            <a:off x="6734464" y="1562318"/>
            <a:ext cx="1701776" cy="982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3646564" y="507723"/>
            <a:ext cx="521001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Wanted: Short pulses for SPF and possible future FEL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Had: No money for it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Bunch compressors – </a:t>
            </a:r>
            <a:r>
              <a:rPr lang="en-US" dirty="0" smtClean="0"/>
              <a:t>self-</a:t>
            </a:r>
            <a:r>
              <a:rPr lang="en-US" dirty="0" err="1" smtClean="0"/>
              <a:t>linearising</a:t>
            </a:r>
            <a:r>
              <a:rPr lang="en-US" dirty="0" smtClean="0"/>
              <a:t> double </a:t>
            </a:r>
            <a:r>
              <a:rPr lang="en-US" dirty="0" err="1" smtClean="0"/>
              <a:t>achromats</a:t>
            </a:r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5004048" y="1484784"/>
            <a:ext cx="2485560" cy="1333650"/>
            <a:chOff x="5219700" y="1847850"/>
            <a:chExt cx="2952750" cy="1584325"/>
          </a:xfrm>
        </p:grpSpPr>
        <p:sp>
          <p:nvSpPr>
            <p:cNvPr id="9" name="Block Arc 8"/>
            <p:cNvSpPr/>
            <p:nvPr/>
          </p:nvSpPr>
          <p:spPr>
            <a:xfrm rot="10800000">
              <a:off x="5219700" y="2208213"/>
              <a:ext cx="1584325" cy="1223962"/>
            </a:xfrm>
            <a:prstGeom prst="blockArc">
              <a:avLst>
                <a:gd name="adj1" fmla="val 10800000"/>
                <a:gd name="adj2" fmla="val 16272631"/>
                <a:gd name="adj3" fmla="val 220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6588125" y="1847850"/>
              <a:ext cx="1584325" cy="1223963"/>
            </a:xfrm>
            <a:prstGeom prst="blockArc">
              <a:avLst>
                <a:gd name="adj1" fmla="val 10800000"/>
                <a:gd name="adj2" fmla="val 16272631"/>
                <a:gd name="adj3" fmla="val 220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219700" y="3287713"/>
              <a:ext cx="782638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380288" y="1992313"/>
              <a:ext cx="78263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0"/>
              <a:endCxn id="10" idx="0"/>
            </p:cNvCxnSpPr>
            <p:nvPr/>
          </p:nvCxnSpPr>
          <p:spPr>
            <a:xfrm flipV="1">
              <a:off x="6669088" y="2460625"/>
              <a:ext cx="53975" cy="35877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62"/>
          <p:cNvSpPr txBox="1">
            <a:spLocks noChangeArrowheads="1"/>
          </p:cNvSpPr>
          <p:nvPr/>
        </p:nvSpPr>
        <p:spPr bwMode="auto">
          <a:xfrm>
            <a:off x="6822783" y="1910880"/>
            <a:ext cx="10727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</a:rPr>
              <a:t>R56 &gt; 0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T566 &gt; 0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6" name="Object 4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87099786"/>
              </p:ext>
            </p:extLst>
          </p:nvPr>
        </p:nvGraphicFramePr>
        <p:xfrm>
          <a:off x="5508104" y="4272770"/>
          <a:ext cx="2664296" cy="74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" imgW="1689100" imgH="469900" progId="Equation.3">
                  <p:embed/>
                </p:oleObj>
              </mc:Choice>
              <mc:Fallback>
                <p:oleObj name="Equation" r:id="rId3" imgW="16891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272770"/>
                        <a:ext cx="2664296" cy="740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5016783" y="2780928"/>
            <a:ext cx="3371641" cy="1343174"/>
            <a:chOff x="1296" y="1584"/>
            <a:chExt cx="2460" cy="980"/>
          </a:xfrm>
        </p:grpSpPr>
        <p:sp>
          <p:nvSpPr>
            <p:cNvPr id="18" name="Arc 26"/>
            <p:cNvSpPr>
              <a:spLocks/>
            </p:cNvSpPr>
            <p:nvPr/>
          </p:nvSpPr>
          <p:spPr bwMode="auto">
            <a:xfrm rot="6665817">
              <a:off x="2756" y="1804"/>
              <a:ext cx="508" cy="547"/>
            </a:xfrm>
            <a:custGeom>
              <a:avLst/>
              <a:gdLst>
                <a:gd name="T0" fmla="*/ 0 w 28298"/>
                <a:gd name="T1" fmla="*/ 7 h 21600"/>
                <a:gd name="T2" fmla="*/ 9 w 28298"/>
                <a:gd name="T3" fmla="*/ 2 h 21600"/>
                <a:gd name="T4" fmla="*/ 6 w 28298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8" h="21600" fill="none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</a:path>
                <a:path w="28298" h="21600" stroke="0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  <a:lnTo>
                    <a:pt x="18338" y="21600"/>
                  </a:lnTo>
                  <a:lnTo>
                    <a:pt x="-1" y="10186"/>
                  </a:lnTo>
                  <a:close/>
                </a:path>
              </a:pathLst>
            </a:cu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1622" y="1738"/>
              <a:ext cx="730" cy="768"/>
              <a:chOff x="2352" y="1248"/>
              <a:chExt cx="912" cy="960"/>
            </a:xfrm>
          </p:grpSpPr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 flipV="1">
                <a:off x="2352" y="220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 flipV="1">
                <a:off x="2352" y="124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2304" y="1978"/>
              <a:ext cx="384" cy="96"/>
            </a:xfrm>
            <a:custGeom>
              <a:avLst/>
              <a:gdLst>
                <a:gd name="T0" fmla="*/ 0 w 384"/>
                <a:gd name="T1" fmla="*/ 96 h 96"/>
                <a:gd name="T2" fmla="*/ 192 w 384"/>
                <a:gd name="T3" fmla="*/ 0 h 96"/>
                <a:gd name="T4" fmla="*/ 384 w 38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Arc 31"/>
            <p:cNvSpPr>
              <a:spLocks/>
            </p:cNvSpPr>
            <p:nvPr/>
          </p:nvSpPr>
          <p:spPr bwMode="auto">
            <a:xfrm rot="6665817">
              <a:off x="1628" y="1804"/>
              <a:ext cx="508" cy="547"/>
            </a:xfrm>
            <a:custGeom>
              <a:avLst/>
              <a:gdLst>
                <a:gd name="T0" fmla="*/ 0 w 28298"/>
                <a:gd name="T1" fmla="*/ 7 h 21600"/>
                <a:gd name="T2" fmla="*/ 9 w 28298"/>
                <a:gd name="T3" fmla="*/ 2 h 21600"/>
                <a:gd name="T4" fmla="*/ 6 w 28298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8" h="21600" fill="none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</a:path>
                <a:path w="28298" h="21600" stroke="0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  <a:lnTo>
                    <a:pt x="18338" y="21600"/>
                  </a:lnTo>
                  <a:lnTo>
                    <a:pt x="-1" y="10186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880" y="1738"/>
              <a:ext cx="730" cy="768"/>
              <a:chOff x="2352" y="1248"/>
              <a:chExt cx="912" cy="960"/>
            </a:xfrm>
          </p:grpSpPr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 flipV="1">
                <a:off x="2352" y="220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 flipV="1">
                <a:off x="2352" y="124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3187" y="18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2342" y="2410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z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600" y="2410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z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1536" y="1584"/>
              <a:ext cx="1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E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807" y="1584"/>
              <a:ext cx="1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E</a:t>
              </a: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>
              <a:off x="1584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1296" y="2016"/>
              <a:ext cx="3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E</a:t>
              </a:r>
              <a:r>
                <a:rPr lang="en-US" sz="1000" baseline="-25000"/>
                <a:t>mean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1728" y="1824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" name="AutoShape 43"/>
            <p:cNvSpPr>
              <a:spLocks noChangeArrowheads="1"/>
            </p:cNvSpPr>
            <p:nvPr/>
          </p:nvSpPr>
          <p:spPr bwMode="auto">
            <a:xfrm>
              <a:off x="1728" y="2304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1016" y="1549349"/>
            <a:ext cx="4310984" cy="2239691"/>
            <a:chOff x="352052" y="1491784"/>
            <a:chExt cx="4560387" cy="2369264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77458" y="1517020"/>
              <a:ext cx="4334981" cy="2088968"/>
            </a:xfrm>
            <a:prstGeom prst="rect">
              <a:avLst/>
            </a:prstGeom>
            <a:noFill/>
            <a:ln w="1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200" b="1" dirty="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577458" y="2912190"/>
              <a:ext cx="433498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77458" y="3605987"/>
              <a:ext cx="4334981" cy="255061"/>
              <a:chOff x="711201" y="6457950"/>
              <a:chExt cx="8029575" cy="449263"/>
            </a:xfrm>
          </p:grpSpPr>
          <p:sp>
            <p:nvSpPr>
              <p:cNvPr id="85" name="Line 8"/>
              <p:cNvSpPr>
                <a:spLocks noChangeShapeType="1"/>
              </p:cNvSpPr>
              <p:nvPr/>
            </p:nvSpPr>
            <p:spPr bwMode="auto">
              <a:xfrm>
                <a:off x="711201" y="6457950"/>
                <a:ext cx="802957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6" name="Rectangle 9"/>
              <p:cNvSpPr>
                <a:spLocks noChangeArrowheads="1"/>
              </p:cNvSpPr>
              <p:nvPr/>
            </p:nvSpPr>
            <p:spPr bwMode="auto">
              <a:xfrm>
                <a:off x="1852613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Line 10"/>
              <p:cNvSpPr>
                <a:spLocks noChangeShapeType="1"/>
              </p:cNvSpPr>
              <p:nvPr/>
            </p:nvSpPr>
            <p:spPr bwMode="auto">
              <a:xfrm>
                <a:off x="189547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/>
            </p:nvSpPr>
            <p:spPr bwMode="auto">
              <a:xfrm>
                <a:off x="30607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4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Line 12"/>
              <p:cNvSpPr>
                <a:spLocks noChangeShapeType="1"/>
              </p:cNvSpPr>
              <p:nvPr/>
            </p:nvSpPr>
            <p:spPr bwMode="auto">
              <a:xfrm>
                <a:off x="3103563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0" name="Rectangle 13"/>
              <p:cNvSpPr>
                <a:spLocks noChangeArrowheads="1"/>
              </p:cNvSpPr>
              <p:nvPr/>
            </p:nvSpPr>
            <p:spPr bwMode="auto">
              <a:xfrm>
                <a:off x="42672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6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/>
            </p:nvSpPr>
            <p:spPr bwMode="auto">
              <a:xfrm>
                <a:off x="43116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5475288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8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>
                <a:off x="55181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4" name="Rectangle 17"/>
              <p:cNvSpPr>
                <a:spLocks noChangeArrowheads="1"/>
              </p:cNvSpPr>
              <p:nvPr/>
            </p:nvSpPr>
            <p:spPr bwMode="auto">
              <a:xfrm>
                <a:off x="6638926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>
                <a:off x="6726238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7847013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Line 20"/>
              <p:cNvSpPr>
                <a:spLocks noChangeShapeType="1"/>
              </p:cNvSpPr>
              <p:nvPr/>
            </p:nvSpPr>
            <p:spPr bwMode="auto">
              <a:xfrm>
                <a:off x="793432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4551363" y="6702425"/>
                <a:ext cx="45878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X[m]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V="1">
              <a:off x="577458" y="1517020"/>
              <a:ext cx="0" cy="2088968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436043" y="3556600"/>
              <a:ext cx="148271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 flipH="1">
              <a:off x="554317" y="2223618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483182" y="2179455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554317" y="1535045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483182" y="1491784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 rot="16200000">
              <a:off x="277098" y="3232291"/>
              <a:ext cx="260468" cy="11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Y[m]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V="1">
              <a:off x="483182" y="2023392"/>
              <a:ext cx="4413830" cy="975178"/>
              <a:chOff x="536576" y="2416175"/>
              <a:chExt cx="8175625" cy="1717675"/>
            </a:xfrm>
          </p:grpSpPr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>
                <a:off x="668338" y="377983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 flipH="1">
                <a:off x="668338" y="256698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0" name="Rectangle 30"/>
              <p:cNvSpPr>
                <a:spLocks noChangeArrowheads="1"/>
              </p:cNvSpPr>
              <p:nvPr/>
            </p:nvSpPr>
            <p:spPr bwMode="auto">
              <a:xfrm>
                <a:off x="536576" y="2489200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749301" y="2570163"/>
                <a:ext cx="733425" cy="55563"/>
              </a:xfrm>
              <a:custGeom>
                <a:avLst/>
                <a:gdLst>
                  <a:gd name="T0" fmla="*/ 0 w 926"/>
                  <a:gd name="T1" fmla="*/ 0 h 72"/>
                  <a:gd name="T2" fmla="*/ 0 w 926"/>
                  <a:gd name="T3" fmla="*/ 0 h 72"/>
                  <a:gd name="T4" fmla="*/ 926 w 926"/>
                  <a:gd name="T5" fmla="*/ 72 h 72"/>
                  <a:gd name="T6" fmla="*/ 926 w 926"/>
                  <a:gd name="T7" fmla="*/ 72 h 72"/>
                  <a:gd name="T8" fmla="*/ 0 w 92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72">
                    <a:moveTo>
                      <a:pt x="0" y="0"/>
                    </a:moveTo>
                    <a:lnTo>
                      <a:pt x="0" y="0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1543051" y="2633663"/>
                <a:ext cx="776288" cy="119063"/>
              </a:xfrm>
              <a:custGeom>
                <a:avLst/>
                <a:gdLst>
                  <a:gd name="T0" fmla="*/ 0 w 978"/>
                  <a:gd name="T1" fmla="*/ 0 h 151"/>
                  <a:gd name="T2" fmla="*/ 0 w 978"/>
                  <a:gd name="T3" fmla="*/ 0 h 151"/>
                  <a:gd name="T4" fmla="*/ 978 w 978"/>
                  <a:gd name="T5" fmla="*/ 151 h 151"/>
                  <a:gd name="T6" fmla="*/ 978 w 978"/>
                  <a:gd name="T7" fmla="*/ 151 h 151"/>
                  <a:gd name="T8" fmla="*/ 0 w 978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1">
                    <a:moveTo>
                      <a:pt x="0" y="0"/>
                    </a:moveTo>
                    <a:lnTo>
                      <a:pt x="0" y="0"/>
                    </a:lnTo>
                    <a:lnTo>
                      <a:pt x="978" y="151"/>
                    </a:lnTo>
                    <a:lnTo>
                      <a:pt x="978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2378076" y="2762250"/>
                <a:ext cx="36513" cy="6350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2474913" y="2778125"/>
                <a:ext cx="34925" cy="4763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2568576" y="2792413"/>
                <a:ext cx="776288" cy="120650"/>
              </a:xfrm>
              <a:custGeom>
                <a:avLst/>
                <a:gdLst>
                  <a:gd name="T0" fmla="*/ 0 w 978"/>
                  <a:gd name="T1" fmla="*/ 0 h 153"/>
                  <a:gd name="T2" fmla="*/ 0 w 978"/>
                  <a:gd name="T3" fmla="*/ 0 h 153"/>
                  <a:gd name="T4" fmla="*/ 978 w 978"/>
                  <a:gd name="T5" fmla="*/ 153 h 153"/>
                  <a:gd name="T6" fmla="*/ 978 w 978"/>
                  <a:gd name="T7" fmla="*/ 153 h 153"/>
                  <a:gd name="T8" fmla="*/ 0 w 978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3">
                    <a:moveTo>
                      <a:pt x="0" y="0"/>
                    </a:moveTo>
                    <a:lnTo>
                      <a:pt x="0" y="0"/>
                    </a:lnTo>
                    <a:lnTo>
                      <a:pt x="978" y="153"/>
                    </a:lnTo>
                    <a:lnTo>
                      <a:pt x="97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3403601" y="2924175"/>
                <a:ext cx="717550" cy="169863"/>
              </a:xfrm>
              <a:custGeom>
                <a:avLst/>
                <a:gdLst>
                  <a:gd name="T0" fmla="*/ 0 w 903"/>
                  <a:gd name="T1" fmla="*/ 0 h 214"/>
                  <a:gd name="T2" fmla="*/ 0 w 903"/>
                  <a:gd name="T3" fmla="*/ 0 h 214"/>
                  <a:gd name="T4" fmla="*/ 903 w 903"/>
                  <a:gd name="T5" fmla="*/ 214 h 214"/>
                  <a:gd name="T6" fmla="*/ 903 w 903"/>
                  <a:gd name="T7" fmla="*/ 214 h 214"/>
                  <a:gd name="T8" fmla="*/ 0 w 903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214">
                    <a:moveTo>
                      <a:pt x="0" y="0"/>
                    </a:moveTo>
                    <a:lnTo>
                      <a:pt x="0" y="0"/>
                    </a:lnTo>
                    <a:lnTo>
                      <a:pt x="903" y="214"/>
                    </a:lnTo>
                    <a:lnTo>
                      <a:pt x="903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4179888" y="3109913"/>
                <a:ext cx="114300" cy="36513"/>
              </a:xfrm>
              <a:custGeom>
                <a:avLst/>
                <a:gdLst>
                  <a:gd name="T0" fmla="*/ 0 w 145"/>
                  <a:gd name="T1" fmla="*/ 0 h 46"/>
                  <a:gd name="T2" fmla="*/ 0 w 145"/>
                  <a:gd name="T3" fmla="*/ 0 h 46"/>
                  <a:gd name="T4" fmla="*/ 145 w 145"/>
                  <a:gd name="T5" fmla="*/ 46 h 46"/>
                  <a:gd name="T6" fmla="*/ 145 w 145"/>
                  <a:gd name="T7" fmla="*/ 46 h 46"/>
                  <a:gd name="T8" fmla="*/ 0 w 14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">
                    <a:moveTo>
                      <a:pt x="0" y="0"/>
                    </a:moveTo>
                    <a:lnTo>
                      <a:pt x="0" y="0"/>
                    </a:lnTo>
                    <a:lnTo>
                      <a:pt x="145" y="46"/>
                    </a:lnTo>
                    <a:lnTo>
                      <a:pt x="145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4410076" y="3182938"/>
                <a:ext cx="230188" cy="73025"/>
              </a:xfrm>
              <a:custGeom>
                <a:avLst/>
                <a:gdLst>
                  <a:gd name="T0" fmla="*/ 0 w 290"/>
                  <a:gd name="T1" fmla="*/ 0 h 93"/>
                  <a:gd name="T2" fmla="*/ 0 w 290"/>
                  <a:gd name="T3" fmla="*/ 0 h 93"/>
                  <a:gd name="T4" fmla="*/ 290 w 290"/>
                  <a:gd name="T5" fmla="*/ 93 h 93"/>
                  <a:gd name="T6" fmla="*/ 290 w 290"/>
                  <a:gd name="T7" fmla="*/ 93 h 93"/>
                  <a:gd name="T8" fmla="*/ 0 w 290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3">
                    <a:moveTo>
                      <a:pt x="0" y="0"/>
                    </a:moveTo>
                    <a:lnTo>
                      <a:pt x="0" y="0"/>
                    </a:lnTo>
                    <a:lnTo>
                      <a:pt x="290" y="93"/>
                    </a:lnTo>
                    <a:lnTo>
                      <a:pt x="29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4756151" y="3292475"/>
                <a:ext cx="230188" cy="74613"/>
              </a:xfrm>
              <a:custGeom>
                <a:avLst/>
                <a:gdLst>
                  <a:gd name="T0" fmla="*/ 0 w 290"/>
                  <a:gd name="T1" fmla="*/ 0 h 94"/>
                  <a:gd name="T2" fmla="*/ 0 w 290"/>
                  <a:gd name="T3" fmla="*/ 0 h 94"/>
                  <a:gd name="T4" fmla="*/ 290 w 290"/>
                  <a:gd name="T5" fmla="*/ 94 h 94"/>
                  <a:gd name="T6" fmla="*/ 290 w 290"/>
                  <a:gd name="T7" fmla="*/ 94 h 94"/>
                  <a:gd name="T8" fmla="*/ 0 w 29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4">
                    <a:moveTo>
                      <a:pt x="0" y="0"/>
                    </a:moveTo>
                    <a:lnTo>
                      <a:pt x="0" y="0"/>
                    </a:lnTo>
                    <a:lnTo>
                      <a:pt x="290" y="94"/>
                    </a:lnTo>
                    <a:lnTo>
                      <a:pt x="29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5100638" y="3402013"/>
                <a:ext cx="115888" cy="38100"/>
              </a:xfrm>
              <a:custGeom>
                <a:avLst/>
                <a:gdLst>
                  <a:gd name="T0" fmla="*/ 0 w 145"/>
                  <a:gd name="T1" fmla="*/ 0 h 47"/>
                  <a:gd name="T2" fmla="*/ 0 w 145"/>
                  <a:gd name="T3" fmla="*/ 0 h 47"/>
                  <a:gd name="T4" fmla="*/ 145 w 145"/>
                  <a:gd name="T5" fmla="*/ 47 h 47"/>
                  <a:gd name="T6" fmla="*/ 145 w 145"/>
                  <a:gd name="T7" fmla="*/ 47 h 47"/>
                  <a:gd name="T8" fmla="*/ 0 w 14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7">
                    <a:moveTo>
                      <a:pt x="0" y="0"/>
                    </a:moveTo>
                    <a:lnTo>
                      <a:pt x="0" y="0"/>
                    </a:lnTo>
                    <a:lnTo>
                      <a:pt x="145" y="47"/>
                    </a:lnTo>
                    <a:lnTo>
                      <a:pt x="145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5273676" y="3455988"/>
                <a:ext cx="717550" cy="168275"/>
              </a:xfrm>
              <a:custGeom>
                <a:avLst/>
                <a:gdLst>
                  <a:gd name="T0" fmla="*/ 0 w 904"/>
                  <a:gd name="T1" fmla="*/ 0 h 213"/>
                  <a:gd name="T2" fmla="*/ 0 w 904"/>
                  <a:gd name="T3" fmla="*/ 0 h 213"/>
                  <a:gd name="T4" fmla="*/ 904 w 904"/>
                  <a:gd name="T5" fmla="*/ 213 h 213"/>
                  <a:gd name="T6" fmla="*/ 904 w 904"/>
                  <a:gd name="T7" fmla="*/ 213 h 213"/>
                  <a:gd name="T8" fmla="*/ 0 w 90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213">
                    <a:moveTo>
                      <a:pt x="0" y="0"/>
                    </a:moveTo>
                    <a:lnTo>
                      <a:pt x="0" y="0"/>
                    </a:lnTo>
                    <a:lnTo>
                      <a:pt x="904" y="213"/>
                    </a:lnTo>
                    <a:lnTo>
                      <a:pt x="904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6049963" y="3636963"/>
                <a:ext cx="776288" cy="119063"/>
              </a:xfrm>
              <a:custGeom>
                <a:avLst/>
                <a:gdLst>
                  <a:gd name="T0" fmla="*/ 0 w 977"/>
                  <a:gd name="T1" fmla="*/ 0 h 152"/>
                  <a:gd name="T2" fmla="*/ 0 w 977"/>
                  <a:gd name="T3" fmla="*/ 0 h 152"/>
                  <a:gd name="T4" fmla="*/ 977 w 977"/>
                  <a:gd name="T5" fmla="*/ 152 h 152"/>
                  <a:gd name="T6" fmla="*/ 977 w 977"/>
                  <a:gd name="T7" fmla="*/ 152 h 152"/>
                  <a:gd name="T8" fmla="*/ 0 w 977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52">
                    <a:moveTo>
                      <a:pt x="0" y="0"/>
                    </a:moveTo>
                    <a:lnTo>
                      <a:pt x="0" y="0"/>
                    </a:lnTo>
                    <a:lnTo>
                      <a:pt x="977" y="152"/>
                    </a:lnTo>
                    <a:lnTo>
                      <a:pt x="977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6886576" y="3767138"/>
                <a:ext cx="34925" cy="4763"/>
              </a:xfrm>
              <a:custGeom>
                <a:avLst/>
                <a:gdLst>
                  <a:gd name="T0" fmla="*/ 0 w 44"/>
                  <a:gd name="T1" fmla="*/ 0 h 7"/>
                  <a:gd name="T2" fmla="*/ 0 w 44"/>
                  <a:gd name="T3" fmla="*/ 0 h 7"/>
                  <a:gd name="T4" fmla="*/ 44 w 44"/>
                  <a:gd name="T5" fmla="*/ 7 h 7"/>
                  <a:gd name="T6" fmla="*/ 44 w 44"/>
                  <a:gd name="T7" fmla="*/ 7 h 7"/>
                  <a:gd name="T8" fmla="*/ 0 w 4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">
                    <a:moveTo>
                      <a:pt x="0" y="0"/>
                    </a:moveTo>
                    <a:lnTo>
                      <a:pt x="0" y="0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6980238" y="3781425"/>
                <a:ext cx="36513" cy="4763"/>
              </a:xfrm>
              <a:custGeom>
                <a:avLst/>
                <a:gdLst>
                  <a:gd name="T0" fmla="*/ 0 w 45"/>
                  <a:gd name="T1" fmla="*/ 0 h 7"/>
                  <a:gd name="T2" fmla="*/ 0 w 45"/>
                  <a:gd name="T3" fmla="*/ 0 h 7"/>
                  <a:gd name="T4" fmla="*/ 45 w 45"/>
                  <a:gd name="T5" fmla="*/ 7 h 7"/>
                  <a:gd name="T6" fmla="*/ 45 w 45"/>
                  <a:gd name="T7" fmla="*/ 7 h 7"/>
                  <a:gd name="T8" fmla="*/ 0 w 4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">
                    <a:moveTo>
                      <a:pt x="0" y="0"/>
                    </a:moveTo>
                    <a:lnTo>
                      <a:pt x="0" y="0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auto">
              <a:xfrm>
                <a:off x="7077076" y="3795713"/>
                <a:ext cx="774700" cy="120650"/>
              </a:xfrm>
              <a:custGeom>
                <a:avLst/>
                <a:gdLst>
                  <a:gd name="T0" fmla="*/ 0 w 976"/>
                  <a:gd name="T1" fmla="*/ 0 h 152"/>
                  <a:gd name="T2" fmla="*/ 0 w 976"/>
                  <a:gd name="T3" fmla="*/ 0 h 152"/>
                  <a:gd name="T4" fmla="*/ 976 w 976"/>
                  <a:gd name="T5" fmla="*/ 152 h 152"/>
                  <a:gd name="T6" fmla="*/ 976 w 976"/>
                  <a:gd name="T7" fmla="*/ 152 h 152"/>
                  <a:gd name="T8" fmla="*/ 0 w 97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6" h="152">
                    <a:moveTo>
                      <a:pt x="0" y="0"/>
                    </a:moveTo>
                    <a:lnTo>
                      <a:pt x="0" y="0"/>
                    </a:lnTo>
                    <a:lnTo>
                      <a:pt x="976" y="152"/>
                    </a:lnTo>
                    <a:lnTo>
                      <a:pt x="976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7912101" y="3924300"/>
                <a:ext cx="733425" cy="55563"/>
              </a:xfrm>
              <a:custGeom>
                <a:avLst/>
                <a:gdLst>
                  <a:gd name="T0" fmla="*/ 0 w 925"/>
                  <a:gd name="T1" fmla="*/ 0 h 70"/>
                  <a:gd name="T2" fmla="*/ 0 w 925"/>
                  <a:gd name="T3" fmla="*/ 0 h 70"/>
                  <a:gd name="T4" fmla="*/ 925 w 925"/>
                  <a:gd name="T5" fmla="*/ 70 h 70"/>
                  <a:gd name="T6" fmla="*/ 925 w 925"/>
                  <a:gd name="T7" fmla="*/ 70 h 70"/>
                  <a:gd name="T8" fmla="*/ 0 w 925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70">
                    <a:moveTo>
                      <a:pt x="0" y="0"/>
                    </a:moveTo>
                    <a:lnTo>
                      <a:pt x="0" y="0"/>
                    </a:lnTo>
                    <a:lnTo>
                      <a:pt x="925" y="70"/>
                    </a:lnTo>
                    <a:lnTo>
                      <a:pt x="92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auto">
              <a:xfrm>
                <a:off x="682626" y="2416175"/>
                <a:ext cx="73025" cy="304800"/>
              </a:xfrm>
              <a:custGeom>
                <a:avLst/>
                <a:gdLst>
                  <a:gd name="T0" fmla="*/ 14 w 91"/>
                  <a:gd name="T1" fmla="*/ 0 h 385"/>
                  <a:gd name="T2" fmla="*/ 23 w 91"/>
                  <a:gd name="T3" fmla="*/ 0 h 385"/>
                  <a:gd name="T4" fmla="*/ 33 w 91"/>
                  <a:gd name="T5" fmla="*/ 0 h 385"/>
                  <a:gd name="T6" fmla="*/ 43 w 91"/>
                  <a:gd name="T7" fmla="*/ 0 h 385"/>
                  <a:gd name="T8" fmla="*/ 52 w 91"/>
                  <a:gd name="T9" fmla="*/ 0 h 385"/>
                  <a:gd name="T10" fmla="*/ 62 w 91"/>
                  <a:gd name="T11" fmla="*/ 2 h 385"/>
                  <a:gd name="T12" fmla="*/ 71 w 91"/>
                  <a:gd name="T13" fmla="*/ 2 h 385"/>
                  <a:gd name="T14" fmla="*/ 81 w 91"/>
                  <a:gd name="T15" fmla="*/ 2 h 385"/>
                  <a:gd name="T16" fmla="*/ 91 w 91"/>
                  <a:gd name="T17" fmla="*/ 3 h 385"/>
                  <a:gd name="T18" fmla="*/ 76 w 91"/>
                  <a:gd name="T19" fmla="*/ 385 h 385"/>
                  <a:gd name="T20" fmla="*/ 66 w 91"/>
                  <a:gd name="T21" fmla="*/ 384 h 385"/>
                  <a:gd name="T22" fmla="*/ 56 w 91"/>
                  <a:gd name="T23" fmla="*/ 384 h 385"/>
                  <a:gd name="T24" fmla="*/ 47 w 91"/>
                  <a:gd name="T25" fmla="*/ 383 h 385"/>
                  <a:gd name="T26" fmla="*/ 37 w 91"/>
                  <a:gd name="T27" fmla="*/ 383 h 385"/>
                  <a:gd name="T28" fmla="*/ 27 w 91"/>
                  <a:gd name="T29" fmla="*/ 383 h 385"/>
                  <a:gd name="T30" fmla="*/ 18 w 91"/>
                  <a:gd name="T31" fmla="*/ 381 h 385"/>
                  <a:gd name="T32" fmla="*/ 10 w 91"/>
                  <a:gd name="T33" fmla="*/ 381 h 385"/>
                  <a:gd name="T34" fmla="*/ 0 w 91"/>
                  <a:gd name="T35" fmla="*/ 381 h 385"/>
                  <a:gd name="T36" fmla="*/ 14 w 91"/>
                  <a:gd name="T3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5">
                    <a:moveTo>
                      <a:pt x="14" y="0"/>
                    </a:move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2"/>
                    </a:lnTo>
                    <a:lnTo>
                      <a:pt x="81" y="2"/>
                    </a:lnTo>
                    <a:lnTo>
                      <a:pt x="91" y="3"/>
                    </a:lnTo>
                    <a:lnTo>
                      <a:pt x="76" y="385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7" y="383"/>
                    </a:lnTo>
                    <a:lnTo>
                      <a:pt x="18" y="381"/>
                    </a:lnTo>
                    <a:lnTo>
                      <a:pt x="10" y="381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auto">
              <a:xfrm>
                <a:off x="1465263" y="2474913"/>
                <a:ext cx="95250" cy="307975"/>
              </a:xfrm>
              <a:custGeom>
                <a:avLst/>
                <a:gdLst>
                  <a:gd name="T0" fmla="*/ 44 w 119"/>
                  <a:gd name="T1" fmla="*/ 0 h 388"/>
                  <a:gd name="T2" fmla="*/ 53 w 119"/>
                  <a:gd name="T3" fmla="*/ 0 h 388"/>
                  <a:gd name="T4" fmla="*/ 63 w 119"/>
                  <a:gd name="T5" fmla="*/ 1 h 388"/>
                  <a:gd name="T6" fmla="*/ 73 w 119"/>
                  <a:gd name="T7" fmla="*/ 3 h 388"/>
                  <a:gd name="T8" fmla="*/ 82 w 119"/>
                  <a:gd name="T9" fmla="*/ 3 h 388"/>
                  <a:gd name="T10" fmla="*/ 91 w 119"/>
                  <a:gd name="T11" fmla="*/ 4 h 388"/>
                  <a:gd name="T12" fmla="*/ 100 w 119"/>
                  <a:gd name="T13" fmla="*/ 5 h 388"/>
                  <a:gd name="T14" fmla="*/ 110 w 119"/>
                  <a:gd name="T15" fmla="*/ 7 h 388"/>
                  <a:gd name="T16" fmla="*/ 119 w 119"/>
                  <a:gd name="T17" fmla="*/ 8 h 388"/>
                  <a:gd name="T18" fmla="*/ 75 w 119"/>
                  <a:gd name="T19" fmla="*/ 388 h 388"/>
                  <a:gd name="T20" fmla="*/ 66 w 119"/>
                  <a:gd name="T21" fmla="*/ 387 h 388"/>
                  <a:gd name="T22" fmla="*/ 56 w 119"/>
                  <a:gd name="T23" fmla="*/ 385 h 388"/>
                  <a:gd name="T24" fmla="*/ 48 w 119"/>
                  <a:gd name="T25" fmla="*/ 384 h 388"/>
                  <a:gd name="T26" fmla="*/ 38 w 119"/>
                  <a:gd name="T27" fmla="*/ 382 h 388"/>
                  <a:gd name="T28" fmla="*/ 29 w 119"/>
                  <a:gd name="T29" fmla="*/ 381 h 388"/>
                  <a:gd name="T30" fmla="*/ 19 w 119"/>
                  <a:gd name="T31" fmla="*/ 381 h 388"/>
                  <a:gd name="T32" fmla="*/ 9 w 119"/>
                  <a:gd name="T33" fmla="*/ 380 h 388"/>
                  <a:gd name="T34" fmla="*/ 0 w 119"/>
                  <a:gd name="T35" fmla="*/ 380 h 388"/>
                  <a:gd name="T36" fmla="*/ 44 w 119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388">
                    <a:moveTo>
                      <a:pt x="44" y="0"/>
                    </a:moveTo>
                    <a:lnTo>
                      <a:pt x="53" y="0"/>
                    </a:lnTo>
                    <a:lnTo>
                      <a:pt x="63" y="1"/>
                    </a:lnTo>
                    <a:lnTo>
                      <a:pt x="73" y="3"/>
                    </a:lnTo>
                    <a:lnTo>
                      <a:pt x="82" y="3"/>
                    </a:lnTo>
                    <a:lnTo>
                      <a:pt x="91" y="4"/>
                    </a:lnTo>
                    <a:lnTo>
                      <a:pt x="100" y="5"/>
                    </a:lnTo>
                    <a:lnTo>
                      <a:pt x="110" y="7"/>
                    </a:lnTo>
                    <a:lnTo>
                      <a:pt x="119" y="8"/>
                    </a:lnTo>
                    <a:lnTo>
                      <a:pt x="75" y="388"/>
                    </a:lnTo>
                    <a:lnTo>
                      <a:pt x="66" y="387"/>
                    </a:lnTo>
                    <a:lnTo>
                      <a:pt x="56" y="385"/>
                    </a:lnTo>
                    <a:lnTo>
                      <a:pt x="48" y="384"/>
                    </a:lnTo>
                    <a:lnTo>
                      <a:pt x="38" y="382"/>
                    </a:lnTo>
                    <a:lnTo>
                      <a:pt x="29" y="381"/>
                    </a:lnTo>
                    <a:lnTo>
                      <a:pt x="19" y="381"/>
                    </a:lnTo>
                    <a:lnTo>
                      <a:pt x="9" y="380"/>
                    </a:lnTo>
                    <a:lnTo>
                      <a:pt x="0" y="38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auto">
              <a:xfrm>
                <a:off x="3316288" y="2763838"/>
                <a:ext cx="117475" cy="309563"/>
              </a:xfrm>
              <a:custGeom>
                <a:avLst/>
                <a:gdLst>
                  <a:gd name="T0" fmla="*/ 71 w 147"/>
                  <a:gd name="T1" fmla="*/ 0 h 391"/>
                  <a:gd name="T2" fmla="*/ 81 w 147"/>
                  <a:gd name="T3" fmla="*/ 2 h 391"/>
                  <a:gd name="T4" fmla="*/ 91 w 147"/>
                  <a:gd name="T5" fmla="*/ 4 h 391"/>
                  <a:gd name="T6" fmla="*/ 100 w 147"/>
                  <a:gd name="T7" fmla="*/ 6 h 391"/>
                  <a:gd name="T8" fmla="*/ 110 w 147"/>
                  <a:gd name="T9" fmla="*/ 7 h 391"/>
                  <a:gd name="T10" fmla="*/ 118 w 147"/>
                  <a:gd name="T11" fmla="*/ 8 h 391"/>
                  <a:gd name="T12" fmla="*/ 128 w 147"/>
                  <a:gd name="T13" fmla="*/ 11 h 391"/>
                  <a:gd name="T14" fmla="*/ 137 w 147"/>
                  <a:gd name="T15" fmla="*/ 13 h 391"/>
                  <a:gd name="T16" fmla="*/ 147 w 147"/>
                  <a:gd name="T17" fmla="*/ 15 h 391"/>
                  <a:gd name="T18" fmla="*/ 74 w 147"/>
                  <a:gd name="T19" fmla="*/ 391 h 391"/>
                  <a:gd name="T20" fmla="*/ 64 w 147"/>
                  <a:gd name="T21" fmla="*/ 388 h 391"/>
                  <a:gd name="T22" fmla="*/ 55 w 147"/>
                  <a:gd name="T23" fmla="*/ 385 h 391"/>
                  <a:gd name="T24" fmla="*/ 47 w 147"/>
                  <a:gd name="T25" fmla="*/ 384 h 391"/>
                  <a:gd name="T26" fmla="*/ 37 w 147"/>
                  <a:gd name="T27" fmla="*/ 383 h 391"/>
                  <a:gd name="T28" fmla="*/ 27 w 147"/>
                  <a:gd name="T29" fmla="*/ 380 h 391"/>
                  <a:gd name="T30" fmla="*/ 18 w 147"/>
                  <a:gd name="T31" fmla="*/ 378 h 391"/>
                  <a:gd name="T32" fmla="*/ 8 w 147"/>
                  <a:gd name="T33" fmla="*/ 377 h 391"/>
                  <a:gd name="T34" fmla="*/ 0 w 147"/>
                  <a:gd name="T35" fmla="*/ 376 h 391"/>
                  <a:gd name="T36" fmla="*/ 71 w 147"/>
                  <a:gd name="T3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1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10" y="7"/>
                    </a:lnTo>
                    <a:lnTo>
                      <a:pt x="118" y="8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5"/>
                    </a:lnTo>
                    <a:lnTo>
                      <a:pt x="74" y="391"/>
                    </a:lnTo>
                    <a:lnTo>
                      <a:pt x="64" y="388"/>
                    </a:lnTo>
                    <a:lnTo>
                      <a:pt x="55" y="385"/>
                    </a:lnTo>
                    <a:lnTo>
                      <a:pt x="47" y="384"/>
                    </a:lnTo>
                    <a:lnTo>
                      <a:pt x="37" y="383"/>
                    </a:lnTo>
                    <a:lnTo>
                      <a:pt x="27" y="380"/>
                    </a:lnTo>
                    <a:lnTo>
                      <a:pt x="18" y="378"/>
                    </a:lnTo>
                    <a:lnTo>
                      <a:pt x="8" y="377"/>
                    </a:lnTo>
                    <a:lnTo>
                      <a:pt x="0" y="37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auto">
              <a:xfrm>
                <a:off x="4081463" y="2947988"/>
                <a:ext cx="138113" cy="307975"/>
              </a:xfrm>
              <a:custGeom>
                <a:avLst/>
                <a:gdLst>
                  <a:gd name="T0" fmla="*/ 100 w 173"/>
                  <a:gd name="T1" fmla="*/ 0 h 388"/>
                  <a:gd name="T2" fmla="*/ 110 w 173"/>
                  <a:gd name="T3" fmla="*/ 3 h 388"/>
                  <a:gd name="T4" fmla="*/ 118 w 173"/>
                  <a:gd name="T5" fmla="*/ 4 h 388"/>
                  <a:gd name="T6" fmla="*/ 128 w 173"/>
                  <a:gd name="T7" fmla="*/ 7 h 388"/>
                  <a:gd name="T8" fmla="*/ 137 w 173"/>
                  <a:gd name="T9" fmla="*/ 10 h 388"/>
                  <a:gd name="T10" fmla="*/ 145 w 173"/>
                  <a:gd name="T11" fmla="*/ 13 h 388"/>
                  <a:gd name="T12" fmla="*/ 155 w 173"/>
                  <a:gd name="T13" fmla="*/ 15 h 388"/>
                  <a:gd name="T14" fmla="*/ 165 w 173"/>
                  <a:gd name="T15" fmla="*/ 18 h 388"/>
                  <a:gd name="T16" fmla="*/ 173 w 173"/>
                  <a:gd name="T17" fmla="*/ 21 h 388"/>
                  <a:gd name="T18" fmla="*/ 73 w 173"/>
                  <a:gd name="T19" fmla="*/ 388 h 388"/>
                  <a:gd name="T20" fmla="*/ 63 w 173"/>
                  <a:gd name="T21" fmla="*/ 385 h 388"/>
                  <a:gd name="T22" fmla="*/ 55 w 173"/>
                  <a:gd name="T23" fmla="*/ 383 h 388"/>
                  <a:gd name="T24" fmla="*/ 45 w 173"/>
                  <a:gd name="T25" fmla="*/ 380 h 388"/>
                  <a:gd name="T26" fmla="*/ 35 w 173"/>
                  <a:gd name="T27" fmla="*/ 377 h 388"/>
                  <a:gd name="T28" fmla="*/ 27 w 173"/>
                  <a:gd name="T29" fmla="*/ 376 h 388"/>
                  <a:gd name="T30" fmla="*/ 18 w 173"/>
                  <a:gd name="T31" fmla="*/ 373 h 388"/>
                  <a:gd name="T32" fmla="*/ 8 w 173"/>
                  <a:gd name="T33" fmla="*/ 370 h 388"/>
                  <a:gd name="T34" fmla="*/ 0 w 173"/>
                  <a:gd name="T35" fmla="*/ 369 h 388"/>
                  <a:gd name="T36" fmla="*/ 100 w 173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3" h="388">
                    <a:moveTo>
                      <a:pt x="100" y="0"/>
                    </a:moveTo>
                    <a:lnTo>
                      <a:pt x="110" y="3"/>
                    </a:lnTo>
                    <a:lnTo>
                      <a:pt x="118" y="4"/>
                    </a:lnTo>
                    <a:lnTo>
                      <a:pt x="128" y="7"/>
                    </a:lnTo>
                    <a:lnTo>
                      <a:pt x="137" y="10"/>
                    </a:lnTo>
                    <a:lnTo>
                      <a:pt x="145" y="13"/>
                    </a:lnTo>
                    <a:lnTo>
                      <a:pt x="155" y="15"/>
                    </a:lnTo>
                    <a:lnTo>
                      <a:pt x="165" y="18"/>
                    </a:lnTo>
                    <a:lnTo>
                      <a:pt x="173" y="21"/>
                    </a:lnTo>
                    <a:lnTo>
                      <a:pt x="73" y="388"/>
                    </a:lnTo>
                    <a:lnTo>
                      <a:pt x="63" y="385"/>
                    </a:lnTo>
                    <a:lnTo>
                      <a:pt x="55" y="383"/>
                    </a:lnTo>
                    <a:lnTo>
                      <a:pt x="45" y="380"/>
                    </a:lnTo>
                    <a:lnTo>
                      <a:pt x="35" y="377"/>
                    </a:lnTo>
                    <a:lnTo>
                      <a:pt x="27" y="376"/>
                    </a:lnTo>
                    <a:lnTo>
                      <a:pt x="18" y="373"/>
                    </a:lnTo>
                    <a:lnTo>
                      <a:pt x="8" y="370"/>
                    </a:lnTo>
                    <a:lnTo>
                      <a:pt x="0" y="36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auto">
              <a:xfrm>
                <a:off x="5175251" y="3294063"/>
                <a:ext cx="139700" cy="307975"/>
              </a:xfrm>
              <a:custGeom>
                <a:avLst/>
                <a:gdLst>
                  <a:gd name="T0" fmla="*/ 101 w 175"/>
                  <a:gd name="T1" fmla="*/ 0 h 388"/>
                  <a:gd name="T2" fmla="*/ 110 w 175"/>
                  <a:gd name="T3" fmla="*/ 3 h 388"/>
                  <a:gd name="T4" fmla="*/ 120 w 175"/>
                  <a:gd name="T5" fmla="*/ 6 h 388"/>
                  <a:gd name="T6" fmla="*/ 128 w 175"/>
                  <a:gd name="T7" fmla="*/ 9 h 388"/>
                  <a:gd name="T8" fmla="*/ 138 w 175"/>
                  <a:gd name="T9" fmla="*/ 11 h 388"/>
                  <a:gd name="T10" fmla="*/ 148 w 175"/>
                  <a:gd name="T11" fmla="*/ 14 h 388"/>
                  <a:gd name="T12" fmla="*/ 156 w 175"/>
                  <a:gd name="T13" fmla="*/ 16 h 388"/>
                  <a:gd name="T14" fmla="*/ 165 w 175"/>
                  <a:gd name="T15" fmla="*/ 18 h 388"/>
                  <a:gd name="T16" fmla="*/ 175 w 175"/>
                  <a:gd name="T17" fmla="*/ 20 h 388"/>
                  <a:gd name="T18" fmla="*/ 73 w 175"/>
                  <a:gd name="T19" fmla="*/ 388 h 388"/>
                  <a:gd name="T20" fmla="*/ 65 w 175"/>
                  <a:gd name="T21" fmla="*/ 387 h 388"/>
                  <a:gd name="T22" fmla="*/ 55 w 175"/>
                  <a:gd name="T23" fmla="*/ 384 h 388"/>
                  <a:gd name="T24" fmla="*/ 46 w 175"/>
                  <a:gd name="T25" fmla="*/ 381 h 388"/>
                  <a:gd name="T26" fmla="*/ 36 w 175"/>
                  <a:gd name="T27" fmla="*/ 379 h 388"/>
                  <a:gd name="T28" fmla="*/ 28 w 175"/>
                  <a:gd name="T29" fmla="*/ 376 h 388"/>
                  <a:gd name="T30" fmla="*/ 18 w 175"/>
                  <a:gd name="T31" fmla="*/ 375 h 388"/>
                  <a:gd name="T32" fmla="*/ 10 w 175"/>
                  <a:gd name="T33" fmla="*/ 372 h 388"/>
                  <a:gd name="T34" fmla="*/ 0 w 175"/>
                  <a:gd name="T35" fmla="*/ 369 h 388"/>
                  <a:gd name="T36" fmla="*/ 101 w 175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388">
                    <a:moveTo>
                      <a:pt x="101" y="0"/>
                    </a:moveTo>
                    <a:lnTo>
                      <a:pt x="110" y="3"/>
                    </a:lnTo>
                    <a:lnTo>
                      <a:pt x="120" y="6"/>
                    </a:lnTo>
                    <a:lnTo>
                      <a:pt x="128" y="9"/>
                    </a:lnTo>
                    <a:lnTo>
                      <a:pt x="138" y="11"/>
                    </a:lnTo>
                    <a:lnTo>
                      <a:pt x="148" y="14"/>
                    </a:lnTo>
                    <a:lnTo>
                      <a:pt x="156" y="16"/>
                    </a:lnTo>
                    <a:lnTo>
                      <a:pt x="165" y="18"/>
                    </a:lnTo>
                    <a:lnTo>
                      <a:pt x="175" y="20"/>
                    </a:lnTo>
                    <a:lnTo>
                      <a:pt x="73" y="388"/>
                    </a:lnTo>
                    <a:lnTo>
                      <a:pt x="65" y="387"/>
                    </a:lnTo>
                    <a:lnTo>
                      <a:pt x="55" y="384"/>
                    </a:lnTo>
                    <a:lnTo>
                      <a:pt x="46" y="381"/>
                    </a:lnTo>
                    <a:lnTo>
                      <a:pt x="36" y="379"/>
                    </a:lnTo>
                    <a:lnTo>
                      <a:pt x="28" y="376"/>
                    </a:lnTo>
                    <a:lnTo>
                      <a:pt x="18" y="375"/>
                    </a:lnTo>
                    <a:lnTo>
                      <a:pt x="10" y="372"/>
                    </a:lnTo>
                    <a:lnTo>
                      <a:pt x="0" y="36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5962651" y="3476625"/>
                <a:ext cx="115888" cy="307975"/>
              </a:xfrm>
              <a:custGeom>
                <a:avLst/>
                <a:gdLst>
                  <a:gd name="T0" fmla="*/ 71 w 147"/>
                  <a:gd name="T1" fmla="*/ 0 h 390"/>
                  <a:gd name="T2" fmla="*/ 81 w 147"/>
                  <a:gd name="T3" fmla="*/ 2 h 390"/>
                  <a:gd name="T4" fmla="*/ 91 w 147"/>
                  <a:gd name="T5" fmla="*/ 4 h 390"/>
                  <a:gd name="T6" fmla="*/ 100 w 147"/>
                  <a:gd name="T7" fmla="*/ 6 h 390"/>
                  <a:gd name="T8" fmla="*/ 108 w 147"/>
                  <a:gd name="T9" fmla="*/ 8 h 390"/>
                  <a:gd name="T10" fmla="*/ 118 w 147"/>
                  <a:gd name="T11" fmla="*/ 10 h 390"/>
                  <a:gd name="T12" fmla="*/ 128 w 147"/>
                  <a:gd name="T13" fmla="*/ 11 h 390"/>
                  <a:gd name="T14" fmla="*/ 137 w 147"/>
                  <a:gd name="T15" fmla="*/ 13 h 390"/>
                  <a:gd name="T16" fmla="*/ 147 w 147"/>
                  <a:gd name="T17" fmla="*/ 14 h 390"/>
                  <a:gd name="T18" fmla="*/ 74 w 147"/>
                  <a:gd name="T19" fmla="*/ 390 h 390"/>
                  <a:gd name="T20" fmla="*/ 64 w 147"/>
                  <a:gd name="T21" fmla="*/ 388 h 390"/>
                  <a:gd name="T22" fmla="*/ 55 w 147"/>
                  <a:gd name="T23" fmla="*/ 387 h 390"/>
                  <a:gd name="T24" fmla="*/ 45 w 147"/>
                  <a:gd name="T25" fmla="*/ 384 h 390"/>
                  <a:gd name="T26" fmla="*/ 37 w 147"/>
                  <a:gd name="T27" fmla="*/ 383 h 390"/>
                  <a:gd name="T28" fmla="*/ 27 w 147"/>
                  <a:gd name="T29" fmla="*/ 381 h 390"/>
                  <a:gd name="T30" fmla="*/ 18 w 147"/>
                  <a:gd name="T31" fmla="*/ 379 h 390"/>
                  <a:gd name="T32" fmla="*/ 8 w 147"/>
                  <a:gd name="T33" fmla="*/ 377 h 390"/>
                  <a:gd name="T34" fmla="*/ 0 w 147"/>
                  <a:gd name="T35" fmla="*/ 374 h 390"/>
                  <a:gd name="T36" fmla="*/ 71 w 147"/>
                  <a:gd name="T37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0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8" y="8"/>
                    </a:lnTo>
                    <a:lnTo>
                      <a:pt x="118" y="10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4"/>
                    </a:lnTo>
                    <a:lnTo>
                      <a:pt x="74" y="390"/>
                    </a:lnTo>
                    <a:lnTo>
                      <a:pt x="64" y="388"/>
                    </a:lnTo>
                    <a:lnTo>
                      <a:pt x="55" y="387"/>
                    </a:lnTo>
                    <a:lnTo>
                      <a:pt x="45" y="384"/>
                    </a:lnTo>
                    <a:lnTo>
                      <a:pt x="37" y="383"/>
                    </a:lnTo>
                    <a:lnTo>
                      <a:pt x="27" y="381"/>
                    </a:lnTo>
                    <a:lnTo>
                      <a:pt x="18" y="379"/>
                    </a:lnTo>
                    <a:lnTo>
                      <a:pt x="8" y="377"/>
                    </a:lnTo>
                    <a:lnTo>
                      <a:pt x="0" y="37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auto">
              <a:xfrm>
                <a:off x="7834313" y="3765550"/>
                <a:ext cx="95250" cy="307975"/>
              </a:xfrm>
              <a:custGeom>
                <a:avLst/>
                <a:gdLst>
                  <a:gd name="T0" fmla="*/ 44 w 120"/>
                  <a:gd name="T1" fmla="*/ 0 h 388"/>
                  <a:gd name="T2" fmla="*/ 54 w 120"/>
                  <a:gd name="T3" fmla="*/ 1 h 388"/>
                  <a:gd name="T4" fmla="*/ 63 w 120"/>
                  <a:gd name="T5" fmla="*/ 2 h 388"/>
                  <a:gd name="T6" fmla="*/ 73 w 120"/>
                  <a:gd name="T7" fmla="*/ 4 h 388"/>
                  <a:gd name="T8" fmla="*/ 82 w 120"/>
                  <a:gd name="T9" fmla="*/ 5 h 388"/>
                  <a:gd name="T10" fmla="*/ 91 w 120"/>
                  <a:gd name="T11" fmla="*/ 7 h 388"/>
                  <a:gd name="T12" fmla="*/ 100 w 120"/>
                  <a:gd name="T13" fmla="*/ 7 h 388"/>
                  <a:gd name="T14" fmla="*/ 110 w 120"/>
                  <a:gd name="T15" fmla="*/ 8 h 388"/>
                  <a:gd name="T16" fmla="*/ 120 w 120"/>
                  <a:gd name="T17" fmla="*/ 9 h 388"/>
                  <a:gd name="T18" fmla="*/ 76 w 120"/>
                  <a:gd name="T19" fmla="*/ 388 h 388"/>
                  <a:gd name="T20" fmla="*/ 66 w 120"/>
                  <a:gd name="T21" fmla="*/ 388 h 388"/>
                  <a:gd name="T22" fmla="*/ 58 w 120"/>
                  <a:gd name="T23" fmla="*/ 386 h 388"/>
                  <a:gd name="T24" fmla="*/ 48 w 120"/>
                  <a:gd name="T25" fmla="*/ 386 h 388"/>
                  <a:gd name="T26" fmla="*/ 38 w 120"/>
                  <a:gd name="T27" fmla="*/ 385 h 388"/>
                  <a:gd name="T28" fmla="*/ 29 w 120"/>
                  <a:gd name="T29" fmla="*/ 384 h 388"/>
                  <a:gd name="T30" fmla="*/ 19 w 120"/>
                  <a:gd name="T31" fmla="*/ 382 h 388"/>
                  <a:gd name="T32" fmla="*/ 10 w 120"/>
                  <a:gd name="T33" fmla="*/ 381 h 388"/>
                  <a:gd name="T34" fmla="*/ 0 w 120"/>
                  <a:gd name="T35" fmla="*/ 379 h 388"/>
                  <a:gd name="T36" fmla="*/ 44 w 120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388">
                    <a:moveTo>
                      <a:pt x="44" y="0"/>
                    </a:moveTo>
                    <a:lnTo>
                      <a:pt x="54" y="1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2" y="5"/>
                    </a:lnTo>
                    <a:lnTo>
                      <a:pt x="91" y="7"/>
                    </a:lnTo>
                    <a:lnTo>
                      <a:pt x="100" y="7"/>
                    </a:lnTo>
                    <a:lnTo>
                      <a:pt x="110" y="8"/>
                    </a:lnTo>
                    <a:lnTo>
                      <a:pt x="120" y="9"/>
                    </a:lnTo>
                    <a:lnTo>
                      <a:pt x="76" y="388"/>
                    </a:lnTo>
                    <a:lnTo>
                      <a:pt x="66" y="388"/>
                    </a:lnTo>
                    <a:lnTo>
                      <a:pt x="58" y="386"/>
                    </a:lnTo>
                    <a:lnTo>
                      <a:pt x="48" y="386"/>
                    </a:lnTo>
                    <a:lnTo>
                      <a:pt x="38" y="385"/>
                    </a:lnTo>
                    <a:lnTo>
                      <a:pt x="29" y="384"/>
                    </a:lnTo>
                    <a:lnTo>
                      <a:pt x="19" y="382"/>
                    </a:lnTo>
                    <a:lnTo>
                      <a:pt x="10" y="381"/>
                    </a:lnTo>
                    <a:lnTo>
                      <a:pt x="0" y="37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auto">
              <a:xfrm>
                <a:off x="8640763" y="3829050"/>
                <a:ext cx="71438" cy="304800"/>
              </a:xfrm>
              <a:custGeom>
                <a:avLst/>
                <a:gdLst>
                  <a:gd name="T0" fmla="*/ 14 w 91"/>
                  <a:gd name="T1" fmla="*/ 0 h 383"/>
                  <a:gd name="T2" fmla="*/ 23 w 91"/>
                  <a:gd name="T3" fmla="*/ 0 h 383"/>
                  <a:gd name="T4" fmla="*/ 33 w 91"/>
                  <a:gd name="T5" fmla="*/ 1 h 383"/>
                  <a:gd name="T6" fmla="*/ 43 w 91"/>
                  <a:gd name="T7" fmla="*/ 1 h 383"/>
                  <a:gd name="T8" fmla="*/ 52 w 91"/>
                  <a:gd name="T9" fmla="*/ 1 h 383"/>
                  <a:gd name="T10" fmla="*/ 62 w 91"/>
                  <a:gd name="T11" fmla="*/ 2 h 383"/>
                  <a:gd name="T12" fmla="*/ 72 w 91"/>
                  <a:gd name="T13" fmla="*/ 2 h 383"/>
                  <a:gd name="T14" fmla="*/ 81 w 91"/>
                  <a:gd name="T15" fmla="*/ 2 h 383"/>
                  <a:gd name="T16" fmla="*/ 91 w 91"/>
                  <a:gd name="T17" fmla="*/ 2 h 383"/>
                  <a:gd name="T18" fmla="*/ 76 w 91"/>
                  <a:gd name="T19" fmla="*/ 383 h 383"/>
                  <a:gd name="T20" fmla="*/ 66 w 91"/>
                  <a:gd name="T21" fmla="*/ 383 h 383"/>
                  <a:gd name="T22" fmla="*/ 56 w 91"/>
                  <a:gd name="T23" fmla="*/ 383 h 383"/>
                  <a:gd name="T24" fmla="*/ 47 w 91"/>
                  <a:gd name="T25" fmla="*/ 383 h 383"/>
                  <a:gd name="T26" fmla="*/ 37 w 91"/>
                  <a:gd name="T27" fmla="*/ 383 h 383"/>
                  <a:gd name="T28" fmla="*/ 28 w 91"/>
                  <a:gd name="T29" fmla="*/ 382 h 383"/>
                  <a:gd name="T30" fmla="*/ 19 w 91"/>
                  <a:gd name="T31" fmla="*/ 382 h 383"/>
                  <a:gd name="T32" fmla="*/ 10 w 91"/>
                  <a:gd name="T33" fmla="*/ 382 h 383"/>
                  <a:gd name="T34" fmla="*/ 0 w 91"/>
                  <a:gd name="T35" fmla="*/ 381 h 383"/>
                  <a:gd name="T36" fmla="*/ 14 w 91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3">
                    <a:moveTo>
                      <a:pt x="14" y="0"/>
                    </a:moveTo>
                    <a:lnTo>
                      <a:pt x="23" y="0"/>
                    </a:lnTo>
                    <a:lnTo>
                      <a:pt x="33" y="1"/>
                    </a:lnTo>
                    <a:lnTo>
                      <a:pt x="43" y="1"/>
                    </a:lnTo>
                    <a:lnTo>
                      <a:pt x="52" y="1"/>
                    </a:lnTo>
                    <a:lnTo>
                      <a:pt x="62" y="2"/>
                    </a:lnTo>
                    <a:lnTo>
                      <a:pt x="72" y="2"/>
                    </a:lnTo>
                    <a:lnTo>
                      <a:pt x="81" y="2"/>
                    </a:lnTo>
                    <a:lnTo>
                      <a:pt x="91" y="2"/>
                    </a:lnTo>
                    <a:lnTo>
                      <a:pt x="76" y="383"/>
                    </a:lnTo>
                    <a:lnTo>
                      <a:pt x="66" y="383"/>
                    </a:lnTo>
                    <a:lnTo>
                      <a:pt x="56" y="383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8" y="382"/>
                    </a:lnTo>
                    <a:lnTo>
                      <a:pt x="19" y="382"/>
                    </a:lnTo>
                    <a:lnTo>
                      <a:pt x="10" y="382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5" name="Freeform 60"/>
              <p:cNvSpPr>
                <a:spLocks/>
              </p:cNvSpPr>
              <p:nvPr/>
            </p:nvSpPr>
            <p:spPr bwMode="auto">
              <a:xfrm>
                <a:off x="2286001" y="2543175"/>
                <a:ext cx="125413" cy="428625"/>
              </a:xfrm>
              <a:custGeom>
                <a:avLst/>
                <a:gdLst>
                  <a:gd name="T0" fmla="*/ 0 w 157"/>
                  <a:gd name="T1" fmla="*/ 529 h 541"/>
                  <a:gd name="T2" fmla="*/ 81 w 157"/>
                  <a:gd name="T3" fmla="*/ 0 h 541"/>
                  <a:gd name="T4" fmla="*/ 157 w 157"/>
                  <a:gd name="T5" fmla="*/ 13 h 541"/>
                  <a:gd name="T6" fmla="*/ 75 w 157"/>
                  <a:gd name="T7" fmla="*/ 541 h 541"/>
                  <a:gd name="T8" fmla="*/ 0 w 157"/>
                  <a:gd name="T9" fmla="*/ 52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1">
                    <a:moveTo>
                      <a:pt x="0" y="529"/>
                    </a:moveTo>
                    <a:lnTo>
                      <a:pt x="81" y="0"/>
                    </a:lnTo>
                    <a:lnTo>
                      <a:pt x="157" y="13"/>
                    </a:lnTo>
                    <a:lnTo>
                      <a:pt x="75" y="541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6" name="Freeform 61"/>
              <p:cNvSpPr>
                <a:spLocks/>
              </p:cNvSpPr>
              <p:nvPr/>
            </p:nvSpPr>
            <p:spPr bwMode="auto">
              <a:xfrm>
                <a:off x="2478088" y="2573338"/>
                <a:ext cx="123825" cy="428625"/>
              </a:xfrm>
              <a:custGeom>
                <a:avLst/>
                <a:gdLst>
                  <a:gd name="T0" fmla="*/ 0 w 157"/>
                  <a:gd name="T1" fmla="*/ 528 h 539"/>
                  <a:gd name="T2" fmla="*/ 82 w 157"/>
                  <a:gd name="T3" fmla="*/ 0 h 539"/>
                  <a:gd name="T4" fmla="*/ 157 w 157"/>
                  <a:gd name="T5" fmla="*/ 11 h 539"/>
                  <a:gd name="T6" fmla="*/ 76 w 157"/>
                  <a:gd name="T7" fmla="*/ 539 h 539"/>
                  <a:gd name="T8" fmla="*/ 0 w 157"/>
                  <a:gd name="T9" fmla="*/ 52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39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1"/>
                    </a:lnTo>
                    <a:lnTo>
                      <a:pt x="76" y="539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4230688" y="2944813"/>
                <a:ext cx="242888" cy="439738"/>
              </a:xfrm>
              <a:custGeom>
                <a:avLst/>
                <a:gdLst>
                  <a:gd name="T0" fmla="*/ 0 w 306"/>
                  <a:gd name="T1" fmla="*/ 509 h 556"/>
                  <a:gd name="T2" fmla="*/ 162 w 306"/>
                  <a:gd name="T3" fmla="*/ 0 h 556"/>
                  <a:gd name="T4" fmla="*/ 306 w 306"/>
                  <a:gd name="T5" fmla="*/ 46 h 556"/>
                  <a:gd name="T6" fmla="*/ 145 w 306"/>
                  <a:gd name="T7" fmla="*/ 556 h 556"/>
                  <a:gd name="T8" fmla="*/ 0 w 306"/>
                  <a:gd name="T9" fmla="*/ 5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556">
                    <a:moveTo>
                      <a:pt x="0" y="509"/>
                    </a:moveTo>
                    <a:lnTo>
                      <a:pt x="162" y="0"/>
                    </a:lnTo>
                    <a:lnTo>
                      <a:pt x="306" y="46"/>
                    </a:lnTo>
                    <a:lnTo>
                      <a:pt x="145" y="556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8" name="Freeform 63"/>
              <p:cNvSpPr>
                <a:spLocks/>
              </p:cNvSpPr>
              <p:nvPr/>
            </p:nvSpPr>
            <p:spPr bwMode="auto">
              <a:xfrm>
                <a:off x="4576763" y="3054350"/>
                <a:ext cx="185738" cy="422275"/>
              </a:xfrm>
              <a:custGeom>
                <a:avLst/>
                <a:gdLst>
                  <a:gd name="T0" fmla="*/ 0 w 233"/>
                  <a:gd name="T1" fmla="*/ 509 h 533"/>
                  <a:gd name="T2" fmla="*/ 160 w 233"/>
                  <a:gd name="T3" fmla="*/ 0 h 533"/>
                  <a:gd name="T4" fmla="*/ 233 w 233"/>
                  <a:gd name="T5" fmla="*/ 22 h 533"/>
                  <a:gd name="T6" fmla="*/ 72 w 233"/>
                  <a:gd name="T7" fmla="*/ 533 h 533"/>
                  <a:gd name="T8" fmla="*/ 0 w 233"/>
                  <a:gd name="T9" fmla="*/ 509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3">
                    <a:moveTo>
                      <a:pt x="0" y="509"/>
                    </a:moveTo>
                    <a:lnTo>
                      <a:pt x="160" y="0"/>
                    </a:lnTo>
                    <a:lnTo>
                      <a:pt x="233" y="22"/>
                    </a:lnTo>
                    <a:lnTo>
                      <a:pt x="72" y="533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9" name="Freeform 64"/>
              <p:cNvSpPr>
                <a:spLocks/>
              </p:cNvSpPr>
              <p:nvPr/>
            </p:nvSpPr>
            <p:spPr bwMode="auto">
              <a:xfrm>
                <a:off x="4633913" y="3071813"/>
                <a:ext cx="184150" cy="423863"/>
              </a:xfrm>
              <a:custGeom>
                <a:avLst/>
                <a:gdLst>
                  <a:gd name="T0" fmla="*/ 0 w 233"/>
                  <a:gd name="T1" fmla="*/ 511 h 534"/>
                  <a:gd name="T2" fmla="*/ 161 w 233"/>
                  <a:gd name="T3" fmla="*/ 0 h 534"/>
                  <a:gd name="T4" fmla="*/ 233 w 233"/>
                  <a:gd name="T5" fmla="*/ 24 h 534"/>
                  <a:gd name="T6" fmla="*/ 72 w 233"/>
                  <a:gd name="T7" fmla="*/ 534 h 534"/>
                  <a:gd name="T8" fmla="*/ 0 w 233"/>
                  <a:gd name="T9" fmla="*/ 511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4">
                    <a:moveTo>
                      <a:pt x="0" y="511"/>
                    </a:moveTo>
                    <a:lnTo>
                      <a:pt x="161" y="0"/>
                    </a:lnTo>
                    <a:lnTo>
                      <a:pt x="233" y="24"/>
                    </a:lnTo>
                    <a:lnTo>
                      <a:pt x="72" y="534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0" name="Freeform 65"/>
              <p:cNvSpPr>
                <a:spLocks/>
              </p:cNvSpPr>
              <p:nvPr/>
            </p:nvSpPr>
            <p:spPr bwMode="auto">
              <a:xfrm>
                <a:off x="4921251" y="3163888"/>
                <a:ext cx="242888" cy="441325"/>
              </a:xfrm>
              <a:custGeom>
                <a:avLst/>
                <a:gdLst>
                  <a:gd name="T0" fmla="*/ 0 w 307"/>
                  <a:gd name="T1" fmla="*/ 510 h 556"/>
                  <a:gd name="T2" fmla="*/ 161 w 307"/>
                  <a:gd name="T3" fmla="*/ 0 h 556"/>
                  <a:gd name="T4" fmla="*/ 307 w 307"/>
                  <a:gd name="T5" fmla="*/ 46 h 556"/>
                  <a:gd name="T6" fmla="*/ 146 w 307"/>
                  <a:gd name="T7" fmla="*/ 556 h 556"/>
                  <a:gd name="T8" fmla="*/ 0 w 307"/>
                  <a:gd name="T9" fmla="*/ 5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56">
                    <a:moveTo>
                      <a:pt x="0" y="510"/>
                    </a:moveTo>
                    <a:lnTo>
                      <a:pt x="161" y="0"/>
                    </a:lnTo>
                    <a:lnTo>
                      <a:pt x="307" y="46"/>
                    </a:lnTo>
                    <a:lnTo>
                      <a:pt x="146" y="556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1" name="Freeform 66"/>
              <p:cNvSpPr>
                <a:spLocks/>
              </p:cNvSpPr>
              <p:nvPr/>
            </p:nvSpPr>
            <p:spPr bwMode="auto">
              <a:xfrm>
                <a:off x="6792913" y="3546475"/>
                <a:ext cx="123825" cy="430213"/>
              </a:xfrm>
              <a:custGeom>
                <a:avLst/>
                <a:gdLst>
                  <a:gd name="T0" fmla="*/ 0 w 157"/>
                  <a:gd name="T1" fmla="*/ 528 h 540"/>
                  <a:gd name="T2" fmla="*/ 83 w 157"/>
                  <a:gd name="T3" fmla="*/ 0 h 540"/>
                  <a:gd name="T4" fmla="*/ 157 w 157"/>
                  <a:gd name="T5" fmla="*/ 12 h 540"/>
                  <a:gd name="T6" fmla="*/ 76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3" y="0"/>
                    </a:lnTo>
                    <a:lnTo>
                      <a:pt x="157" y="12"/>
                    </a:lnTo>
                    <a:lnTo>
                      <a:pt x="76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2" name="Freeform 67"/>
              <p:cNvSpPr>
                <a:spLocks/>
              </p:cNvSpPr>
              <p:nvPr/>
            </p:nvSpPr>
            <p:spPr bwMode="auto">
              <a:xfrm>
                <a:off x="6983413" y="3576638"/>
                <a:ext cx="125413" cy="428625"/>
              </a:xfrm>
              <a:custGeom>
                <a:avLst/>
                <a:gdLst>
                  <a:gd name="T0" fmla="*/ 0 w 157"/>
                  <a:gd name="T1" fmla="*/ 528 h 540"/>
                  <a:gd name="T2" fmla="*/ 82 w 157"/>
                  <a:gd name="T3" fmla="*/ 0 h 540"/>
                  <a:gd name="T4" fmla="*/ 157 w 157"/>
                  <a:gd name="T5" fmla="*/ 12 h 540"/>
                  <a:gd name="T6" fmla="*/ 75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2"/>
                    </a:lnTo>
                    <a:lnTo>
                      <a:pt x="75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3" name="Freeform 68"/>
              <p:cNvSpPr>
                <a:spLocks/>
              </p:cNvSpPr>
              <p:nvPr/>
            </p:nvSpPr>
            <p:spPr bwMode="auto">
              <a:xfrm>
                <a:off x="2387601" y="2587625"/>
                <a:ext cx="114300" cy="369888"/>
              </a:xfrm>
              <a:custGeom>
                <a:avLst/>
                <a:gdLst>
                  <a:gd name="T0" fmla="*/ 0 w 145"/>
                  <a:gd name="T1" fmla="*/ 454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4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4" name="Freeform 69"/>
              <p:cNvSpPr>
                <a:spLocks/>
              </p:cNvSpPr>
              <p:nvPr/>
            </p:nvSpPr>
            <p:spPr bwMode="auto">
              <a:xfrm>
                <a:off x="6892926" y="3590925"/>
                <a:ext cx="115888" cy="369888"/>
              </a:xfrm>
              <a:custGeom>
                <a:avLst/>
                <a:gdLst>
                  <a:gd name="T0" fmla="*/ 0 w 145"/>
                  <a:gd name="T1" fmla="*/ 453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3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3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29892" y="1690774"/>
            <a:ext cx="673756" cy="730114"/>
            <a:chOff x="395536" y="1412776"/>
            <a:chExt cx="730946" cy="792088"/>
          </a:xfrm>
        </p:grpSpPr>
        <p:sp>
          <p:nvSpPr>
            <p:cNvPr id="99" name="Rectangle 98"/>
            <p:cNvSpPr/>
            <p:nvPr/>
          </p:nvSpPr>
          <p:spPr>
            <a:xfrm>
              <a:off x="395536" y="1731199"/>
              <a:ext cx="188553" cy="927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0448" y="163781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</a:t>
              </a:r>
              <a:r>
                <a:rPr lang="en-US" sz="1200" dirty="0" smtClean="0"/>
                <a:t>uad</a:t>
              </a:r>
              <a:endParaRPr lang="sv-SE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7374" y="1883599"/>
              <a:ext cx="188553" cy="927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52286" y="1790210"/>
              <a:ext cx="574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ipole</a:t>
              </a:r>
              <a:endParaRPr lang="sv-SE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7374" y="2021254"/>
              <a:ext cx="188553" cy="9275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52286" y="1927865"/>
              <a:ext cx="439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ext</a:t>
              </a:r>
              <a:endParaRPr lang="sv-SE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02473" y="1412776"/>
              <a:ext cx="600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BC1</a:t>
              </a:r>
              <a:endParaRPr lang="sv-SE" sz="1400" b="1" dirty="0"/>
            </a:p>
          </p:txBody>
        </p:sp>
      </p:grp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b="-5352"/>
          <a:stretch/>
        </p:blipFill>
        <p:spPr>
          <a:xfrm>
            <a:off x="475244" y="3933056"/>
            <a:ext cx="4096756" cy="2873099"/>
          </a:xfrm>
          <a:prstGeom prst="rect">
            <a:avLst/>
          </a:prstGeom>
        </p:spPr>
      </p:pic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38540"/>
              </p:ext>
            </p:extLst>
          </p:nvPr>
        </p:nvGraphicFramePr>
        <p:xfrm>
          <a:off x="5479458" y="5231472"/>
          <a:ext cx="276495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650"/>
                <a:gridCol w="921650"/>
                <a:gridCol w="921650"/>
              </a:tblGrid>
              <a:tr h="297299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BC1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BC2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R56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2.23 cm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2.6 cm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T566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8.05 cm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4.26</a:t>
                      </a:r>
                      <a:r>
                        <a:rPr lang="en-US" sz="1600" baseline="0" dirty="0" smtClean="0"/>
                        <a:t> cm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9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Bunch compressors</a:t>
            </a:r>
            <a:endParaRPr lang="sv-SE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6056" y="455761"/>
            <a:ext cx="40320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Why self </a:t>
            </a:r>
            <a:r>
              <a:rPr lang="en-US" sz="1800" b="1" dirty="0" err="1">
                <a:solidFill>
                  <a:schemeClr val="accent1"/>
                </a:solidFill>
                <a:latin typeface="+mn-lt"/>
              </a:rPr>
              <a:t>linearising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compression?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economy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reliability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simplicity</a:t>
            </a:r>
          </a:p>
          <a:p>
            <a:pPr eaLnBrk="1" hangingPunct="1">
              <a:buFont typeface="Arial" charset="0"/>
              <a:buChar char="•"/>
            </a:pP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/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Why compression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in double </a:t>
            </a:r>
            <a:r>
              <a:rPr lang="en-US" sz="1800" b="1" dirty="0" err="1" smtClean="0">
                <a:solidFill>
                  <a:schemeClr val="accent1"/>
                </a:solidFill>
                <a:latin typeface="+mn-lt"/>
              </a:rPr>
              <a:t>achromats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positive R56 (fixed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 positive T566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for </a:t>
            </a:r>
            <a:r>
              <a:rPr lang="en-US" sz="1800" dirty="0" err="1">
                <a:solidFill>
                  <a:schemeClr val="accent1"/>
                </a:solidFill>
                <a:latin typeface="+mn-lt"/>
              </a:rPr>
              <a:t>linearisation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“weak” </a:t>
            </a:r>
            <a:r>
              <a:rPr lang="en-US" sz="1800" dirty="0" err="1">
                <a:solidFill>
                  <a:schemeClr val="accent1"/>
                </a:solidFill>
                <a:latin typeface="+mn-lt"/>
              </a:rPr>
              <a:t>sextupoles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 for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tuning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symmetry → small energy depending matrix elements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beam spreader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63" y="4227167"/>
            <a:ext cx="4309333" cy="179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261016" y="1549349"/>
            <a:ext cx="4310984" cy="2239691"/>
            <a:chOff x="352052" y="1491784"/>
            <a:chExt cx="4560387" cy="2369264"/>
          </a:xfrm>
        </p:grpSpPr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577458" y="1517020"/>
              <a:ext cx="4334981" cy="2088968"/>
            </a:xfrm>
            <a:prstGeom prst="rect">
              <a:avLst/>
            </a:prstGeom>
            <a:noFill/>
            <a:ln w="1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200" b="1" dirty="0"/>
            </a:p>
          </p:txBody>
        </p:sp>
        <p:sp>
          <p:nvSpPr>
            <p:cNvPr id="79" name="Line 7"/>
            <p:cNvSpPr>
              <a:spLocks noChangeShapeType="1"/>
            </p:cNvSpPr>
            <p:nvPr/>
          </p:nvSpPr>
          <p:spPr bwMode="auto">
            <a:xfrm>
              <a:off x="577458" y="2912190"/>
              <a:ext cx="433498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77458" y="3605987"/>
              <a:ext cx="4334981" cy="255061"/>
              <a:chOff x="711201" y="6457950"/>
              <a:chExt cx="8029575" cy="449263"/>
            </a:xfrm>
          </p:grpSpPr>
          <p:sp>
            <p:nvSpPr>
              <p:cNvPr id="126" name="Line 8"/>
              <p:cNvSpPr>
                <a:spLocks noChangeShapeType="1"/>
              </p:cNvSpPr>
              <p:nvPr/>
            </p:nvSpPr>
            <p:spPr bwMode="auto">
              <a:xfrm>
                <a:off x="711201" y="6457950"/>
                <a:ext cx="802957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7" name="Rectangle 9"/>
              <p:cNvSpPr>
                <a:spLocks noChangeArrowheads="1"/>
              </p:cNvSpPr>
              <p:nvPr/>
            </p:nvSpPr>
            <p:spPr bwMode="auto">
              <a:xfrm>
                <a:off x="1852613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Line 10"/>
              <p:cNvSpPr>
                <a:spLocks noChangeShapeType="1"/>
              </p:cNvSpPr>
              <p:nvPr/>
            </p:nvSpPr>
            <p:spPr bwMode="auto">
              <a:xfrm>
                <a:off x="189547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9" name="Rectangle 11"/>
              <p:cNvSpPr>
                <a:spLocks noChangeArrowheads="1"/>
              </p:cNvSpPr>
              <p:nvPr/>
            </p:nvSpPr>
            <p:spPr bwMode="auto">
              <a:xfrm>
                <a:off x="30607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4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Line 12"/>
              <p:cNvSpPr>
                <a:spLocks noChangeShapeType="1"/>
              </p:cNvSpPr>
              <p:nvPr/>
            </p:nvSpPr>
            <p:spPr bwMode="auto">
              <a:xfrm>
                <a:off x="3103563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1" name="Rectangle 13"/>
              <p:cNvSpPr>
                <a:spLocks noChangeArrowheads="1"/>
              </p:cNvSpPr>
              <p:nvPr/>
            </p:nvSpPr>
            <p:spPr bwMode="auto">
              <a:xfrm>
                <a:off x="42672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6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Line 14"/>
              <p:cNvSpPr>
                <a:spLocks noChangeShapeType="1"/>
              </p:cNvSpPr>
              <p:nvPr/>
            </p:nvSpPr>
            <p:spPr bwMode="auto">
              <a:xfrm>
                <a:off x="43116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5475288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8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Line 16"/>
              <p:cNvSpPr>
                <a:spLocks noChangeShapeType="1"/>
              </p:cNvSpPr>
              <p:nvPr/>
            </p:nvSpPr>
            <p:spPr bwMode="auto">
              <a:xfrm>
                <a:off x="55181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5" name="Rectangle 17"/>
              <p:cNvSpPr>
                <a:spLocks noChangeArrowheads="1"/>
              </p:cNvSpPr>
              <p:nvPr/>
            </p:nvSpPr>
            <p:spPr bwMode="auto">
              <a:xfrm>
                <a:off x="6638926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Line 18"/>
              <p:cNvSpPr>
                <a:spLocks noChangeShapeType="1"/>
              </p:cNvSpPr>
              <p:nvPr/>
            </p:nvSpPr>
            <p:spPr bwMode="auto">
              <a:xfrm>
                <a:off x="6726238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7" name="Rectangle 19"/>
              <p:cNvSpPr>
                <a:spLocks noChangeArrowheads="1"/>
              </p:cNvSpPr>
              <p:nvPr/>
            </p:nvSpPr>
            <p:spPr bwMode="auto">
              <a:xfrm>
                <a:off x="7847013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Line 20"/>
              <p:cNvSpPr>
                <a:spLocks noChangeShapeType="1"/>
              </p:cNvSpPr>
              <p:nvPr/>
            </p:nvSpPr>
            <p:spPr bwMode="auto">
              <a:xfrm>
                <a:off x="793432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9" name="Rectangle 21"/>
              <p:cNvSpPr>
                <a:spLocks noChangeArrowheads="1"/>
              </p:cNvSpPr>
              <p:nvPr/>
            </p:nvSpPr>
            <p:spPr bwMode="auto">
              <a:xfrm>
                <a:off x="4551363" y="6702425"/>
                <a:ext cx="45878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X[m]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1" name="Line 22"/>
            <p:cNvSpPr>
              <a:spLocks noChangeShapeType="1"/>
            </p:cNvSpPr>
            <p:nvPr/>
          </p:nvSpPr>
          <p:spPr bwMode="auto">
            <a:xfrm flipV="1">
              <a:off x="577458" y="1517020"/>
              <a:ext cx="0" cy="2088968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Rectangle 28"/>
            <p:cNvSpPr>
              <a:spLocks noChangeArrowheads="1"/>
            </p:cNvSpPr>
            <p:nvPr/>
          </p:nvSpPr>
          <p:spPr bwMode="auto">
            <a:xfrm>
              <a:off x="436043" y="3556600"/>
              <a:ext cx="148271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H="1">
              <a:off x="554317" y="2223618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483182" y="2179455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Line 33"/>
            <p:cNvSpPr>
              <a:spLocks noChangeShapeType="1"/>
            </p:cNvSpPr>
            <p:nvPr/>
          </p:nvSpPr>
          <p:spPr bwMode="auto">
            <a:xfrm flipH="1">
              <a:off x="554317" y="1535045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483182" y="1491784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35"/>
            <p:cNvSpPr>
              <a:spLocks noChangeArrowheads="1"/>
            </p:cNvSpPr>
            <p:nvPr/>
          </p:nvSpPr>
          <p:spPr bwMode="auto">
            <a:xfrm rot="16200000">
              <a:off x="277098" y="3232291"/>
              <a:ext cx="260468" cy="11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Y[m]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 flipV="1">
              <a:off x="483182" y="2023392"/>
              <a:ext cx="4413830" cy="975178"/>
              <a:chOff x="536576" y="2416175"/>
              <a:chExt cx="8175625" cy="1717675"/>
            </a:xfrm>
          </p:grpSpPr>
          <p:sp>
            <p:nvSpPr>
              <p:cNvPr id="89" name="Line 27"/>
              <p:cNvSpPr>
                <a:spLocks noChangeShapeType="1"/>
              </p:cNvSpPr>
              <p:nvPr/>
            </p:nvSpPr>
            <p:spPr bwMode="auto">
              <a:xfrm flipH="1">
                <a:off x="668338" y="377983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 flipH="1">
                <a:off x="668338" y="256698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/>
            </p:nvSpPr>
            <p:spPr bwMode="auto">
              <a:xfrm>
                <a:off x="536576" y="2489200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reeform 36"/>
              <p:cNvSpPr>
                <a:spLocks/>
              </p:cNvSpPr>
              <p:nvPr/>
            </p:nvSpPr>
            <p:spPr bwMode="auto">
              <a:xfrm>
                <a:off x="749301" y="2570163"/>
                <a:ext cx="733425" cy="55563"/>
              </a:xfrm>
              <a:custGeom>
                <a:avLst/>
                <a:gdLst>
                  <a:gd name="T0" fmla="*/ 0 w 926"/>
                  <a:gd name="T1" fmla="*/ 0 h 72"/>
                  <a:gd name="T2" fmla="*/ 0 w 926"/>
                  <a:gd name="T3" fmla="*/ 0 h 72"/>
                  <a:gd name="T4" fmla="*/ 926 w 926"/>
                  <a:gd name="T5" fmla="*/ 72 h 72"/>
                  <a:gd name="T6" fmla="*/ 926 w 926"/>
                  <a:gd name="T7" fmla="*/ 72 h 72"/>
                  <a:gd name="T8" fmla="*/ 0 w 92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72">
                    <a:moveTo>
                      <a:pt x="0" y="0"/>
                    </a:moveTo>
                    <a:lnTo>
                      <a:pt x="0" y="0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1543051" y="2633663"/>
                <a:ext cx="776288" cy="119063"/>
              </a:xfrm>
              <a:custGeom>
                <a:avLst/>
                <a:gdLst>
                  <a:gd name="T0" fmla="*/ 0 w 978"/>
                  <a:gd name="T1" fmla="*/ 0 h 151"/>
                  <a:gd name="T2" fmla="*/ 0 w 978"/>
                  <a:gd name="T3" fmla="*/ 0 h 151"/>
                  <a:gd name="T4" fmla="*/ 978 w 978"/>
                  <a:gd name="T5" fmla="*/ 151 h 151"/>
                  <a:gd name="T6" fmla="*/ 978 w 978"/>
                  <a:gd name="T7" fmla="*/ 151 h 151"/>
                  <a:gd name="T8" fmla="*/ 0 w 978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1">
                    <a:moveTo>
                      <a:pt x="0" y="0"/>
                    </a:moveTo>
                    <a:lnTo>
                      <a:pt x="0" y="0"/>
                    </a:lnTo>
                    <a:lnTo>
                      <a:pt x="978" y="151"/>
                    </a:lnTo>
                    <a:lnTo>
                      <a:pt x="978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4" name="Freeform 38"/>
              <p:cNvSpPr>
                <a:spLocks/>
              </p:cNvSpPr>
              <p:nvPr/>
            </p:nvSpPr>
            <p:spPr bwMode="auto">
              <a:xfrm>
                <a:off x="2378076" y="2762250"/>
                <a:ext cx="36513" cy="6350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5" name="Freeform 39"/>
              <p:cNvSpPr>
                <a:spLocks/>
              </p:cNvSpPr>
              <p:nvPr/>
            </p:nvSpPr>
            <p:spPr bwMode="auto">
              <a:xfrm>
                <a:off x="2474913" y="2778125"/>
                <a:ext cx="34925" cy="4763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6" name="Freeform 40"/>
              <p:cNvSpPr>
                <a:spLocks/>
              </p:cNvSpPr>
              <p:nvPr/>
            </p:nvSpPr>
            <p:spPr bwMode="auto">
              <a:xfrm>
                <a:off x="2568576" y="2792413"/>
                <a:ext cx="776288" cy="120650"/>
              </a:xfrm>
              <a:custGeom>
                <a:avLst/>
                <a:gdLst>
                  <a:gd name="T0" fmla="*/ 0 w 978"/>
                  <a:gd name="T1" fmla="*/ 0 h 153"/>
                  <a:gd name="T2" fmla="*/ 0 w 978"/>
                  <a:gd name="T3" fmla="*/ 0 h 153"/>
                  <a:gd name="T4" fmla="*/ 978 w 978"/>
                  <a:gd name="T5" fmla="*/ 153 h 153"/>
                  <a:gd name="T6" fmla="*/ 978 w 978"/>
                  <a:gd name="T7" fmla="*/ 153 h 153"/>
                  <a:gd name="T8" fmla="*/ 0 w 978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3">
                    <a:moveTo>
                      <a:pt x="0" y="0"/>
                    </a:moveTo>
                    <a:lnTo>
                      <a:pt x="0" y="0"/>
                    </a:lnTo>
                    <a:lnTo>
                      <a:pt x="978" y="153"/>
                    </a:lnTo>
                    <a:lnTo>
                      <a:pt x="97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3403601" y="2924175"/>
                <a:ext cx="717550" cy="169863"/>
              </a:xfrm>
              <a:custGeom>
                <a:avLst/>
                <a:gdLst>
                  <a:gd name="T0" fmla="*/ 0 w 903"/>
                  <a:gd name="T1" fmla="*/ 0 h 214"/>
                  <a:gd name="T2" fmla="*/ 0 w 903"/>
                  <a:gd name="T3" fmla="*/ 0 h 214"/>
                  <a:gd name="T4" fmla="*/ 903 w 903"/>
                  <a:gd name="T5" fmla="*/ 214 h 214"/>
                  <a:gd name="T6" fmla="*/ 903 w 903"/>
                  <a:gd name="T7" fmla="*/ 214 h 214"/>
                  <a:gd name="T8" fmla="*/ 0 w 903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214">
                    <a:moveTo>
                      <a:pt x="0" y="0"/>
                    </a:moveTo>
                    <a:lnTo>
                      <a:pt x="0" y="0"/>
                    </a:lnTo>
                    <a:lnTo>
                      <a:pt x="903" y="214"/>
                    </a:lnTo>
                    <a:lnTo>
                      <a:pt x="903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8" name="Freeform 42"/>
              <p:cNvSpPr>
                <a:spLocks/>
              </p:cNvSpPr>
              <p:nvPr/>
            </p:nvSpPr>
            <p:spPr bwMode="auto">
              <a:xfrm>
                <a:off x="4179888" y="3109913"/>
                <a:ext cx="114300" cy="36513"/>
              </a:xfrm>
              <a:custGeom>
                <a:avLst/>
                <a:gdLst>
                  <a:gd name="T0" fmla="*/ 0 w 145"/>
                  <a:gd name="T1" fmla="*/ 0 h 46"/>
                  <a:gd name="T2" fmla="*/ 0 w 145"/>
                  <a:gd name="T3" fmla="*/ 0 h 46"/>
                  <a:gd name="T4" fmla="*/ 145 w 145"/>
                  <a:gd name="T5" fmla="*/ 46 h 46"/>
                  <a:gd name="T6" fmla="*/ 145 w 145"/>
                  <a:gd name="T7" fmla="*/ 46 h 46"/>
                  <a:gd name="T8" fmla="*/ 0 w 14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">
                    <a:moveTo>
                      <a:pt x="0" y="0"/>
                    </a:moveTo>
                    <a:lnTo>
                      <a:pt x="0" y="0"/>
                    </a:lnTo>
                    <a:lnTo>
                      <a:pt x="145" y="46"/>
                    </a:lnTo>
                    <a:lnTo>
                      <a:pt x="145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4410076" y="3182938"/>
                <a:ext cx="230188" cy="73025"/>
              </a:xfrm>
              <a:custGeom>
                <a:avLst/>
                <a:gdLst>
                  <a:gd name="T0" fmla="*/ 0 w 290"/>
                  <a:gd name="T1" fmla="*/ 0 h 93"/>
                  <a:gd name="T2" fmla="*/ 0 w 290"/>
                  <a:gd name="T3" fmla="*/ 0 h 93"/>
                  <a:gd name="T4" fmla="*/ 290 w 290"/>
                  <a:gd name="T5" fmla="*/ 93 h 93"/>
                  <a:gd name="T6" fmla="*/ 290 w 290"/>
                  <a:gd name="T7" fmla="*/ 93 h 93"/>
                  <a:gd name="T8" fmla="*/ 0 w 290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3">
                    <a:moveTo>
                      <a:pt x="0" y="0"/>
                    </a:moveTo>
                    <a:lnTo>
                      <a:pt x="0" y="0"/>
                    </a:lnTo>
                    <a:lnTo>
                      <a:pt x="290" y="93"/>
                    </a:lnTo>
                    <a:lnTo>
                      <a:pt x="29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0" name="Freeform 44"/>
              <p:cNvSpPr>
                <a:spLocks/>
              </p:cNvSpPr>
              <p:nvPr/>
            </p:nvSpPr>
            <p:spPr bwMode="auto">
              <a:xfrm>
                <a:off x="4756151" y="3292475"/>
                <a:ext cx="230188" cy="74613"/>
              </a:xfrm>
              <a:custGeom>
                <a:avLst/>
                <a:gdLst>
                  <a:gd name="T0" fmla="*/ 0 w 290"/>
                  <a:gd name="T1" fmla="*/ 0 h 94"/>
                  <a:gd name="T2" fmla="*/ 0 w 290"/>
                  <a:gd name="T3" fmla="*/ 0 h 94"/>
                  <a:gd name="T4" fmla="*/ 290 w 290"/>
                  <a:gd name="T5" fmla="*/ 94 h 94"/>
                  <a:gd name="T6" fmla="*/ 290 w 290"/>
                  <a:gd name="T7" fmla="*/ 94 h 94"/>
                  <a:gd name="T8" fmla="*/ 0 w 29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4">
                    <a:moveTo>
                      <a:pt x="0" y="0"/>
                    </a:moveTo>
                    <a:lnTo>
                      <a:pt x="0" y="0"/>
                    </a:lnTo>
                    <a:lnTo>
                      <a:pt x="290" y="94"/>
                    </a:lnTo>
                    <a:lnTo>
                      <a:pt x="29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1" name="Freeform 45"/>
              <p:cNvSpPr>
                <a:spLocks/>
              </p:cNvSpPr>
              <p:nvPr/>
            </p:nvSpPr>
            <p:spPr bwMode="auto">
              <a:xfrm>
                <a:off x="5100638" y="3402013"/>
                <a:ext cx="115888" cy="38100"/>
              </a:xfrm>
              <a:custGeom>
                <a:avLst/>
                <a:gdLst>
                  <a:gd name="T0" fmla="*/ 0 w 145"/>
                  <a:gd name="T1" fmla="*/ 0 h 47"/>
                  <a:gd name="T2" fmla="*/ 0 w 145"/>
                  <a:gd name="T3" fmla="*/ 0 h 47"/>
                  <a:gd name="T4" fmla="*/ 145 w 145"/>
                  <a:gd name="T5" fmla="*/ 47 h 47"/>
                  <a:gd name="T6" fmla="*/ 145 w 145"/>
                  <a:gd name="T7" fmla="*/ 47 h 47"/>
                  <a:gd name="T8" fmla="*/ 0 w 14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7">
                    <a:moveTo>
                      <a:pt x="0" y="0"/>
                    </a:moveTo>
                    <a:lnTo>
                      <a:pt x="0" y="0"/>
                    </a:lnTo>
                    <a:lnTo>
                      <a:pt x="145" y="47"/>
                    </a:lnTo>
                    <a:lnTo>
                      <a:pt x="145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5273676" y="3455988"/>
                <a:ext cx="717550" cy="168275"/>
              </a:xfrm>
              <a:custGeom>
                <a:avLst/>
                <a:gdLst>
                  <a:gd name="T0" fmla="*/ 0 w 904"/>
                  <a:gd name="T1" fmla="*/ 0 h 213"/>
                  <a:gd name="T2" fmla="*/ 0 w 904"/>
                  <a:gd name="T3" fmla="*/ 0 h 213"/>
                  <a:gd name="T4" fmla="*/ 904 w 904"/>
                  <a:gd name="T5" fmla="*/ 213 h 213"/>
                  <a:gd name="T6" fmla="*/ 904 w 904"/>
                  <a:gd name="T7" fmla="*/ 213 h 213"/>
                  <a:gd name="T8" fmla="*/ 0 w 90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213">
                    <a:moveTo>
                      <a:pt x="0" y="0"/>
                    </a:moveTo>
                    <a:lnTo>
                      <a:pt x="0" y="0"/>
                    </a:lnTo>
                    <a:lnTo>
                      <a:pt x="904" y="213"/>
                    </a:lnTo>
                    <a:lnTo>
                      <a:pt x="904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3" name="Freeform 47"/>
              <p:cNvSpPr>
                <a:spLocks/>
              </p:cNvSpPr>
              <p:nvPr/>
            </p:nvSpPr>
            <p:spPr bwMode="auto">
              <a:xfrm>
                <a:off x="6049963" y="3636963"/>
                <a:ext cx="776288" cy="119063"/>
              </a:xfrm>
              <a:custGeom>
                <a:avLst/>
                <a:gdLst>
                  <a:gd name="T0" fmla="*/ 0 w 977"/>
                  <a:gd name="T1" fmla="*/ 0 h 152"/>
                  <a:gd name="T2" fmla="*/ 0 w 977"/>
                  <a:gd name="T3" fmla="*/ 0 h 152"/>
                  <a:gd name="T4" fmla="*/ 977 w 977"/>
                  <a:gd name="T5" fmla="*/ 152 h 152"/>
                  <a:gd name="T6" fmla="*/ 977 w 977"/>
                  <a:gd name="T7" fmla="*/ 152 h 152"/>
                  <a:gd name="T8" fmla="*/ 0 w 977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52">
                    <a:moveTo>
                      <a:pt x="0" y="0"/>
                    </a:moveTo>
                    <a:lnTo>
                      <a:pt x="0" y="0"/>
                    </a:lnTo>
                    <a:lnTo>
                      <a:pt x="977" y="152"/>
                    </a:lnTo>
                    <a:lnTo>
                      <a:pt x="977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4" name="Freeform 48"/>
              <p:cNvSpPr>
                <a:spLocks/>
              </p:cNvSpPr>
              <p:nvPr/>
            </p:nvSpPr>
            <p:spPr bwMode="auto">
              <a:xfrm>
                <a:off x="6886576" y="3767138"/>
                <a:ext cx="34925" cy="4763"/>
              </a:xfrm>
              <a:custGeom>
                <a:avLst/>
                <a:gdLst>
                  <a:gd name="T0" fmla="*/ 0 w 44"/>
                  <a:gd name="T1" fmla="*/ 0 h 7"/>
                  <a:gd name="T2" fmla="*/ 0 w 44"/>
                  <a:gd name="T3" fmla="*/ 0 h 7"/>
                  <a:gd name="T4" fmla="*/ 44 w 44"/>
                  <a:gd name="T5" fmla="*/ 7 h 7"/>
                  <a:gd name="T6" fmla="*/ 44 w 44"/>
                  <a:gd name="T7" fmla="*/ 7 h 7"/>
                  <a:gd name="T8" fmla="*/ 0 w 4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">
                    <a:moveTo>
                      <a:pt x="0" y="0"/>
                    </a:moveTo>
                    <a:lnTo>
                      <a:pt x="0" y="0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5" name="Freeform 49"/>
              <p:cNvSpPr>
                <a:spLocks/>
              </p:cNvSpPr>
              <p:nvPr/>
            </p:nvSpPr>
            <p:spPr bwMode="auto">
              <a:xfrm>
                <a:off x="6980238" y="3781425"/>
                <a:ext cx="36513" cy="4763"/>
              </a:xfrm>
              <a:custGeom>
                <a:avLst/>
                <a:gdLst>
                  <a:gd name="T0" fmla="*/ 0 w 45"/>
                  <a:gd name="T1" fmla="*/ 0 h 7"/>
                  <a:gd name="T2" fmla="*/ 0 w 45"/>
                  <a:gd name="T3" fmla="*/ 0 h 7"/>
                  <a:gd name="T4" fmla="*/ 45 w 45"/>
                  <a:gd name="T5" fmla="*/ 7 h 7"/>
                  <a:gd name="T6" fmla="*/ 45 w 45"/>
                  <a:gd name="T7" fmla="*/ 7 h 7"/>
                  <a:gd name="T8" fmla="*/ 0 w 4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">
                    <a:moveTo>
                      <a:pt x="0" y="0"/>
                    </a:moveTo>
                    <a:lnTo>
                      <a:pt x="0" y="0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7077076" y="3795713"/>
                <a:ext cx="774700" cy="120650"/>
              </a:xfrm>
              <a:custGeom>
                <a:avLst/>
                <a:gdLst>
                  <a:gd name="T0" fmla="*/ 0 w 976"/>
                  <a:gd name="T1" fmla="*/ 0 h 152"/>
                  <a:gd name="T2" fmla="*/ 0 w 976"/>
                  <a:gd name="T3" fmla="*/ 0 h 152"/>
                  <a:gd name="T4" fmla="*/ 976 w 976"/>
                  <a:gd name="T5" fmla="*/ 152 h 152"/>
                  <a:gd name="T6" fmla="*/ 976 w 976"/>
                  <a:gd name="T7" fmla="*/ 152 h 152"/>
                  <a:gd name="T8" fmla="*/ 0 w 97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6" h="152">
                    <a:moveTo>
                      <a:pt x="0" y="0"/>
                    </a:moveTo>
                    <a:lnTo>
                      <a:pt x="0" y="0"/>
                    </a:lnTo>
                    <a:lnTo>
                      <a:pt x="976" y="152"/>
                    </a:lnTo>
                    <a:lnTo>
                      <a:pt x="976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7912101" y="3924300"/>
                <a:ext cx="733425" cy="55563"/>
              </a:xfrm>
              <a:custGeom>
                <a:avLst/>
                <a:gdLst>
                  <a:gd name="T0" fmla="*/ 0 w 925"/>
                  <a:gd name="T1" fmla="*/ 0 h 70"/>
                  <a:gd name="T2" fmla="*/ 0 w 925"/>
                  <a:gd name="T3" fmla="*/ 0 h 70"/>
                  <a:gd name="T4" fmla="*/ 925 w 925"/>
                  <a:gd name="T5" fmla="*/ 70 h 70"/>
                  <a:gd name="T6" fmla="*/ 925 w 925"/>
                  <a:gd name="T7" fmla="*/ 70 h 70"/>
                  <a:gd name="T8" fmla="*/ 0 w 925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70">
                    <a:moveTo>
                      <a:pt x="0" y="0"/>
                    </a:moveTo>
                    <a:lnTo>
                      <a:pt x="0" y="0"/>
                    </a:lnTo>
                    <a:lnTo>
                      <a:pt x="925" y="70"/>
                    </a:lnTo>
                    <a:lnTo>
                      <a:pt x="92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8" name="Freeform 52"/>
              <p:cNvSpPr>
                <a:spLocks/>
              </p:cNvSpPr>
              <p:nvPr/>
            </p:nvSpPr>
            <p:spPr bwMode="auto">
              <a:xfrm>
                <a:off x="682626" y="2416175"/>
                <a:ext cx="73025" cy="304800"/>
              </a:xfrm>
              <a:custGeom>
                <a:avLst/>
                <a:gdLst>
                  <a:gd name="T0" fmla="*/ 14 w 91"/>
                  <a:gd name="T1" fmla="*/ 0 h 385"/>
                  <a:gd name="T2" fmla="*/ 23 w 91"/>
                  <a:gd name="T3" fmla="*/ 0 h 385"/>
                  <a:gd name="T4" fmla="*/ 33 w 91"/>
                  <a:gd name="T5" fmla="*/ 0 h 385"/>
                  <a:gd name="T6" fmla="*/ 43 w 91"/>
                  <a:gd name="T7" fmla="*/ 0 h 385"/>
                  <a:gd name="T8" fmla="*/ 52 w 91"/>
                  <a:gd name="T9" fmla="*/ 0 h 385"/>
                  <a:gd name="T10" fmla="*/ 62 w 91"/>
                  <a:gd name="T11" fmla="*/ 2 h 385"/>
                  <a:gd name="T12" fmla="*/ 71 w 91"/>
                  <a:gd name="T13" fmla="*/ 2 h 385"/>
                  <a:gd name="T14" fmla="*/ 81 w 91"/>
                  <a:gd name="T15" fmla="*/ 2 h 385"/>
                  <a:gd name="T16" fmla="*/ 91 w 91"/>
                  <a:gd name="T17" fmla="*/ 3 h 385"/>
                  <a:gd name="T18" fmla="*/ 76 w 91"/>
                  <a:gd name="T19" fmla="*/ 385 h 385"/>
                  <a:gd name="T20" fmla="*/ 66 w 91"/>
                  <a:gd name="T21" fmla="*/ 384 h 385"/>
                  <a:gd name="T22" fmla="*/ 56 w 91"/>
                  <a:gd name="T23" fmla="*/ 384 h 385"/>
                  <a:gd name="T24" fmla="*/ 47 w 91"/>
                  <a:gd name="T25" fmla="*/ 383 h 385"/>
                  <a:gd name="T26" fmla="*/ 37 w 91"/>
                  <a:gd name="T27" fmla="*/ 383 h 385"/>
                  <a:gd name="T28" fmla="*/ 27 w 91"/>
                  <a:gd name="T29" fmla="*/ 383 h 385"/>
                  <a:gd name="T30" fmla="*/ 18 w 91"/>
                  <a:gd name="T31" fmla="*/ 381 h 385"/>
                  <a:gd name="T32" fmla="*/ 10 w 91"/>
                  <a:gd name="T33" fmla="*/ 381 h 385"/>
                  <a:gd name="T34" fmla="*/ 0 w 91"/>
                  <a:gd name="T35" fmla="*/ 381 h 385"/>
                  <a:gd name="T36" fmla="*/ 14 w 91"/>
                  <a:gd name="T3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5">
                    <a:moveTo>
                      <a:pt x="14" y="0"/>
                    </a:move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2"/>
                    </a:lnTo>
                    <a:lnTo>
                      <a:pt x="81" y="2"/>
                    </a:lnTo>
                    <a:lnTo>
                      <a:pt x="91" y="3"/>
                    </a:lnTo>
                    <a:lnTo>
                      <a:pt x="76" y="385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7" y="383"/>
                    </a:lnTo>
                    <a:lnTo>
                      <a:pt x="18" y="381"/>
                    </a:lnTo>
                    <a:lnTo>
                      <a:pt x="10" y="381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1465263" y="2474913"/>
                <a:ext cx="95250" cy="307975"/>
              </a:xfrm>
              <a:custGeom>
                <a:avLst/>
                <a:gdLst>
                  <a:gd name="T0" fmla="*/ 44 w 119"/>
                  <a:gd name="T1" fmla="*/ 0 h 388"/>
                  <a:gd name="T2" fmla="*/ 53 w 119"/>
                  <a:gd name="T3" fmla="*/ 0 h 388"/>
                  <a:gd name="T4" fmla="*/ 63 w 119"/>
                  <a:gd name="T5" fmla="*/ 1 h 388"/>
                  <a:gd name="T6" fmla="*/ 73 w 119"/>
                  <a:gd name="T7" fmla="*/ 3 h 388"/>
                  <a:gd name="T8" fmla="*/ 82 w 119"/>
                  <a:gd name="T9" fmla="*/ 3 h 388"/>
                  <a:gd name="T10" fmla="*/ 91 w 119"/>
                  <a:gd name="T11" fmla="*/ 4 h 388"/>
                  <a:gd name="T12" fmla="*/ 100 w 119"/>
                  <a:gd name="T13" fmla="*/ 5 h 388"/>
                  <a:gd name="T14" fmla="*/ 110 w 119"/>
                  <a:gd name="T15" fmla="*/ 7 h 388"/>
                  <a:gd name="T16" fmla="*/ 119 w 119"/>
                  <a:gd name="T17" fmla="*/ 8 h 388"/>
                  <a:gd name="T18" fmla="*/ 75 w 119"/>
                  <a:gd name="T19" fmla="*/ 388 h 388"/>
                  <a:gd name="T20" fmla="*/ 66 w 119"/>
                  <a:gd name="T21" fmla="*/ 387 h 388"/>
                  <a:gd name="T22" fmla="*/ 56 w 119"/>
                  <a:gd name="T23" fmla="*/ 385 h 388"/>
                  <a:gd name="T24" fmla="*/ 48 w 119"/>
                  <a:gd name="T25" fmla="*/ 384 h 388"/>
                  <a:gd name="T26" fmla="*/ 38 w 119"/>
                  <a:gd name="T27" fmla="*/ 382 h 388"/>
                  <a:gd name="T28" fmla="*/ 29 w 119"/>
                  <a:gd name="T29" fmla="*/ 381 h 388"/>
                  <a:gd name="T30" fmla="*/ 19 w 119"/>
                  <a:gd name="T31" fmla="*/ 381 h 388"/>
                  <a:gd name="T32" fmla="*/ 9 w 119"/>
                  <a:gd name="T33" fmla="*/ 380 h 388"/>
                  <a:gd name="T34" fmla="*/ 0 w 119"/>
                  <a:gd name="T35" fmla="*/ 380 h 388"/>
                  <a:gd name="T36" fmla="*/ 44 w 119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388">
                    <a:moveTo>
                      <a:pt x="44" y="0"/>
                    </a:moveTo>
                    <a:lnTo>
                      <a:pt x="53" y="0"/>
                    </a:lnTo>
                    <a:lnTo>
                      <a:pt x="63" y="1"/>
                    </a:lnTo>
                    <a:lnTo>
                      <a:pt x="73" y="3"/>
                    </a:lnTo>
                    <a:lnTo>
                      <a:pt x="82" y="3"/>
                    </a:lnTo>
                    <a:lnTo>
                      <a:pt x="91" y="4"/>
                    </a:lnTo>
                    <a:lnTo>
                      <a:pt x="100" y="5"/>
                    </a:lnTo>
                    <a:lnTo>
                      <a:pt x="110" y="7"/>
                    </a:lnTo>
                    <a:lnTo>
                      <a:pt x="119" y="8"/>
                    </a:lnTo>
                    <a:lnTo>
                      <a:pt x="75" y="388"/>
                    </a:lnTo>
                    <a:lnTo>
                      <a:pt x="66" y="387"/>
                    </a:lnTo>
                    <a:lnTo>
                      <a:pt x="56" y="385"/>
                    </a:lnTo>
                    <a:lnTo>
                      <a:pt x="48" y="384"/>
                    </a:lnTo>
                    <a:lnTo>
                      <a:pt x="38" y="382"/>
                    </a:lnTo>
                    <a:lnTo>
                      <a:pt x="29" y="381"/>
                    </a:lnTo>
                    <a:lnTo>
                      <a:pt x="19" y="381"/>
                    </a:lnTo>
                    <a:lnTo>
                      <a:pt x="9" y="380"/>
                    </a:lnTo>
                    <a:lnTo>
                      <a:pt x="0" y="38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0" name="Freeform 54"/>
              <p:cNvSpPr>
                <a:spLocks/>
              </p:cNvSpPr>
              <p:nvPr/>
            </p:nvSpPr>
            <p:spPr bwMode="auto">
              <a:xfrm>
                <a:off x="3316288" y="2763838"/>
                <a:ext cx="117475" cy="309563"/>
              </a:xfrm>
              <a:custGeom>
                <a:avLst/>
                <a:gdLst>
                  <a:gd name="T0" fmla="*/ 71 w 147"/>
                  <a:gd name="T1" fmla="*/ 0 h 391"/>
                  <a:gd name="T2" fmla="*/ 81 w 147"/>
                  <a:gd name="T3" fmla="*/ 2 h 391"/>
                  <a:gd name="T4" fmla="*/ 91 w 147"/>
                  <a:gd name="T5" fmla="*/ 4 h 391"/>
                  <a:gd name="T6" fmla="*/ 100 w 147"/>
                  <a:gd name="T7" fmla="*/ 6 h 391"/>
                  <a:gd name="T8" fmla="*/ 110 w 147"/>
                  <a:gd name="T9" fmla="*/ 7 h 391"/>
                  <a:gd name="T10" fmla="*/ 118 w 147"/>
                  <a:gd name="T11" fmla="*/ 8 h 391"/>
                  <a:gd name="T12" fmla="*/ 128 w 147"/>
                  <a:gd name="T13" fmla="*/ 11 h 391"/>
                  <a:gd name="T14" fmla="*/ 137 w 147"/>
                  <a:gd name="T15" fmla="*/ 13 h 391"/>
                  <a:gd name="T16" fmla="*/ 147 w 147"/>
                  <a:gd name="T17" fmla="*/ 15 h 391"/>
                  <a:gd name="T18" fmla="*/ 74 w 147"/>
                  <a:gd name="T19" fmla="*/ 391 h 391"/>
                  <a:gd name="T20" fmla="*/ 64 w 147"/>
                  <a:gd name="T21" fmla="*/ 388 h 391"/>
                  <a:gd name="T22" fmla="*/ 55 w 147"/>
                  <a:gd name="T23" fmla="*/ 385 h 391"/>
                  <a:gd name="T24" fmla="*/ 47 w 147"/>
                  <a:gd name="T25" fmla="*/ 384 h 391"/>
                  <a:gd name="T26" fmla="*/ 37 w 147"/>
                  <a:gd name="T27" fmla="*/ 383 h 391"/>
                  <a:gd name="T28" fmla="*/ 27 w 147"/>
                  <a:gd name="T29" fmla="*/ 380 h 391"/>
                  <a:gd name="T30" fmla="*/ 18 w 147"/>
                  <a:gd name="T31" fmla="*/ 378 h 391"/>
                  <a:gd name="T32" fmla="*/ 8 w 147"/>
                  <a:gd name="T33" fmla="*/ 377 h 391"/>
                  <a:gd name="T34" fmla="*/ 0 w 147"/>
                  <a:gd name="T35" fmla="*/ 376 h 391"/>
                  <a:gd name="T36" fmla="*/ 71 w 147"/>
                  <a:gd name="T3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1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10" y="7"/>
                    </a:lnTo>
                    <a:lnTo>
                      <a:pt x="118" y="8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5"/>
                    </a:lnTo>
                    <a:lnTo>
                      <a:pt x="74" y="391"/>
                    </a:lnTo>
                    <a:lnTo>
                      <a:pt x="64" y="388"/>
                    </a:lnTo>
                    <a:lnTo>
                      <a:pt x="55" y="385"/>
                    </a:lnTo>
                    <a:lnTo>
                      <a:pt x="47" y="384"/>
                    </a:lnTo>
                    <a:lnTo>
                      <a:pt x="37" y="383"/>
                    </a:lnTo>
                    <a:lnTo>
                      <a:pt x="27" y="380"/>
                    </a:lnTo>
                    <a:lnTo>
                      <a:pt x="18" y="378"/>
                    </a:lnTo>
                    <a:lnTo>
                      <a:pt x="8" y="377"/>
                    </a:lnTo>
                    <a:lnTo>
                      <a:pt x="0" y="37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4081463" y="2947988"/>
                <a:ext cx="138113" cy="307975"/>
              </a:xfrm>
              <a:custGeom>
                <a:avLst/>
                <a:gdLst>
                  <a:gd name="T0" fmla="*/ 100 w 173"/>
                  <a:gd name="T1" fmla="*/ 0 h 388"/>
                  <a:gd name="T2" fmla="*/ 110 w 173"/>
                  <a:gd name="T3" fmla="*/ 3 h 388"/>
                  <a:gd name="T4" fmla="*/ 118 w 173"/>
                  <a:gd name="T5" fmla="*/ 4 h 388"/>
                  <a:gd name="T6" fmla="*/ 128 w 173"/>
                  <a:gd name="T7" fmla="*/ 7 h 388"/>
                  <a:gd name="T8" fmla="*/ 137 w 173"/>
                  <a:gd name="T9" fmla="*/ 10 h 388"/>
                  <a:gd name="T10" fmla="*/ 145 w 173"/>
                  <a:gd name="T11" fmla="*/ 13 h 388"/>
                  <a:gd name="T12" fmla="*/ 155 w 173"/>
                  <a:gd name="T13" fmla="*/ 15 h 388"/>
                  <a:gd name="T14" fmla="*/ 165 w 173"/>
                  <a:gd name="T15" fmla="*/ 18 h 388"/>
                  <a:gd name="T16" fmla="*/ 173 w 173"/>
                  <a:gd name="T17" fmla="*/ 21 h 388"/>
                  <a:gd name="T18" fmla="*/ 73 w 173"/>
                  <a:gd name="T19" fmla="*/ 388 h 388"/>
                  <a:gd name="T20" fmla="*/ 63 w 173"/>
                  <a:gd name="T21" fmla="*/ 385 h 388"/>
                  <a:gd name="T22" fmla="*/ 55 w 173"/>
                  <a:gd name="T23" fmla="*/ 383 h 388"/>
                  <a:gd name="T24" fmla="*/ 45 w 173"/>
                  <a:gd name="T25" fmla="*/ 380 h 388"/>
                  <a:gd name="T26" fmla="*/ 35 w 173"/>
                  <a:gd name="T27" fmla="*/ 377 h 388"/>
                  <a:gd name="T28" fmla="*/ 27 w 173"/>
                  <a:gd name="T29" fmla="*/ 376 h 388"/>
                  <a:gd name="T30" fmla="*/ 18 w 173"/>
                  <a:gd name="T31" fmla="*/ 373 h 388"/>
                  <a:gd name="T32" fmla="*/ 8 w 173"/>
                  <a:gd name="T33" fmla="*/ 370 h 388"/>
                  <a:gd name="T34" fmla="*/ 0 w 173"/>
                  <a:gd name="T35" fmla="*/ 369 h 388"/>
                  <a:gd name="T36" fmla="*/ 100 w 173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3" h="388">
                    <a:moveTo>
                      <a:pt x="100" y="0"/>
                    </a:moveTo>
                    <a:lnTo>
                      <a:pt x="110" y="3"/>
                    </a:lnTo>
                    <a:lnTo>
                      <a:pt x="118" y="4"/>
                    </a:lnTo>
                    <a:lnTo>
                      <a:pt x="128" y="7"/>
                    </a:lnTo>
                    <a:lnTo>
                      <a:pt x="137" y="10"/>
                    </a:lnTo>
                    <a:lnTo>
                      <a:pt x="145" y="13"/>
                    </a:lnTo>
                    <a:lnTo>
                      <a:pt x="155" y="15"/>
                    </a:lnTo>
                    <a:lnTo>
                      <a:pt x="165" y="18"/>
                    </a:lnTo>
                    <a:lnTo>
                      <a:pt x="173" y="21"/>
                    </a:lnTo>
                    <a:lnTo>
                      <a:pt x="73" y="388"/>
                    </a:lnTo>
                    <a:lnTo>
                      <a:pt x="63" y="385"/>
                    </a:lnTo>
                    <a:lnTo>
                      <a:pt x="55" y="383"/>
                    </a:lnTo>
                    <a:lnTo>
                      <a:pt x="45" y="380"/>
                    </a:lnTo>
                    <a:lnTo>
                      <a:pt x="35" y="377"/>
                    </a:lnTo>
                    <a:lnTo>
                      <a:pt x="27" y="376"/>
                    </a:lnTo>
                    <a:lnTo>
                      <a:pt x="18" y="373"/>
                    </a:lnTo>
                    <a:lnTo>
                      <a:pt x="8" y="370"/>
                    </a:lnTo>
                    <a:lnTo>
                      <a:pt x="0" y="36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2" name="Freeform 56"/>
              <p:cNvSpPr>
                <a:spLocks/>
              </p:cNvSpPr>
              <p:nvPr/>
            </p:nvSpPr>
            <p:spPr bwMode="auto">
              <a:xfrm>
                <a:off x="5175251" y="3294063"/>
                <a:ext cx="139700" cy="307975"/>
              </a:xfrm>
              <a:custGeom>
                <a:avLst/>
                <a:gdLst>
                  <a:gd name="T0" fmla="*/ 101 w 175"/>
                  <a:gd name="T1" fmla="*/ 0 h 388"/>
                  <a:gd name="T2" fmla="*/ 110 w 175"/>
                  <a:gd name="T3" fmla="*/ 3 h 388"/>
                  <a:gd name="T4" fmla="*/ 120 w 175"/>
                  <a:gd name="T5" fmla="*/ 6 h 388"/>
                  <a:gd name="T6" fmla="*/ 128 w 175"/>
                  <a:gd name="T7" fmla="*/ 9 h 388"/>
                  <a:gd name="T8" fmla="*/ 138 w 175"/>
                  <a:gd name="T9" fmla="*/ 11 h 388"/>
                  <a:gd name="T10" fmla="*/ 148 w 175"/>
                  <a:gd name="T11" fmla="*/ 14 h 388"/>
                  <a:gd name="T12" fmla="*/ 156 w 175"/>
                  <a:gd name="T13" fmla="*/ 16 h 388"/>
                  <a:gd name="T14" fmla="*/ 165 w 175"/>
                  <a:gd name="T15" fmla="*/ 18 h 388"/>
                  <a:gd name="T16" fmla="*/ 175 w 175"/>
                  <a:gd name="T17" fmla="*/ 20 h 388"/>
                  <a:gd name="T18" fmla="*/ 73 w 175"/>
                  <a:gd name="T19" fmla="*/ 388 h 388"/>
                  <a:gd name="T20" fmla="*/ 65 w 175"/>
                  <a:gd name="T21" fmla="*/ 387 h 388"/>
                  <a:gd name="T22" fmla="*/ 55 w 175"/>
                  <a:gd name="T23" fmla="*/ 384 h 388"/>
                  <a:gd name="T24" fmla="*/ 46 w 175"/>
                  <a:gd name="T25" fmla="*/ 381 h 388"/>
                  <a:gd name="T26" fmla="*/ 36 w 175"/>
                  <a:gd name="T27" fmla="*/ 379 h 388"/>
                  <a:gd name="T28" fmla="*/ 28 w 175"/>
                  <a:gd name="T29" fmla="*/ 376 h 388"/>
                  <a:gd name="T30" fmla="*/ 18 w 175"/>
                  <a:gd name="T31" fmla="*/ 375 h 388"/>
                  <a:gd name="T32" fmla="*/ 10 w 175"/>
                  <a:gd name="T33" fmla="*/ 372 h 388"/>
                  <a:gd name="T34" fmla="*/ 0 w 175"/>
                  <a:gd name="T35" fmla="*/ 369 h 388"/>
                  <a:gd name="T36" fmla="*/ 101 w 175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388">
                    <a:moveTo>
                      <a:pt x="101" y="0"/>
                    </a:moveTo>
                    <a:lnTo>
                      <a:pt x="110" y="3"/>
                    </a:lnTo>
                    <a:lnTo>
                      <a:pt x="120" y="6"/>
                    </a:lnTo>
                    <a:lnTo>
                      <a:pt x="128" y="9"/>
                    </a:lnTo>
                    <a:lnTo>
                      <a:pt x="138" y="11"/>
                    </a:lnTo>
                    <a:lnTo>
                      <a:pt x="148" y="14"/>
                    </a:lnTo>
                    <a:lnTo>
                      <a:pt x="156" y="16"/>
                    </a:lnTo>
                    <a:lnTo>
                      <a:pt x="165" y="18"/>
                    </a:lnTo>
                    <a:lnTo>
                      <a:pt x="175" y="20"/>
                    </a:lnTo>
                    <a:lnTo>
                      <a:pt x="73" y="388"/>
                    </a:lnTo>
                    <a:lnTo>
                      <a:pt x="65" y="387"/>
                    </a:lnTo>
                    <a:lnTo>
                      <a:pt x="55" y="384"/>
                    </a:lnTo>
                    <a:lnTo>
                      <a:pt x="46" y="381"/>
                    </a:lnTo>
                    <a:lnTo>
                      <a:pt x="36" y="379"/>
                    </a:lnTo>
                    <a:lnTo>
                      <a:pt x="28" y="376"/>
                    </a:lnTo>
                    <a:lnTo>
                      <a:pt x="18" y="375"/>
                    </a:lnTo>
                    <a:lnTo>
                      <a:pt x="10" y="372"/>
                    </a:lnTo>
                    <a:lnTo>
                      <a:pt x="0" y="36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3" name="Freeform 57"/>
              <p:cNvSpPr>
                <a:spLocks/>
              </p:cNvSpPr>
              <p:nvPr/>
            </p:nvSpPr>
            <p:spPr bwMode="auto">
              <a:xfrm>
                <a:off x="5962651" y="3476625"/>
                <a:ext cx="115888" cy="307975"/>
              </a:xfrm>
              <a:custGeom>
                <a:avLst/>
                <a:gdLst>
                  <a:gd name="T0" fmla="*/ 71 w 147"/>
                  <a:gd name="T1" fmla="*/ 0 h 390"/>
                  <a:gd name="T2" fmla="*/ 81 w 147"/>
                  <a:gd name="T3" fmla="*/ 2 h 390"/>
                  <a:gd name="T4" fmla="*/ 91 w 147"/>
                  <a:gd name="T5" fmla="*/ 4 h 390"/>
                  <a:gd name="T6" fmla="*/ 100 w 147"/>
                  <a:gd name="T7" fmla="*/ 6 h 390"/>
                  <a:gd name="T8" fmla="*/ 108 w 147"/>
                  <a:gd name="T9" fmla="*/ 8 h 390"/>
                  <a:gd name="T10" fmla="*/ 118 w 147"/>
                  <a:gd name="T11" fmla="*/ 10 h 390"/>
                  <a:gd name="T12" fmla="*/ 128 w 147"/>
                  <a:gd name="T13" fmla="*/ 11 h 390"/>
                  <a:gd name="T14" fmla="*/ 137 w 147"/>
                  <a:gd name="T15" fmla="*/ 13 h 390"/>
                  <a:gd name="T16" fmla="*/ 147 w 147"/>
                  <a:gd name="T17" fmla="*/ 14 h 390"/>
                  <a:gd name="T18" fmla="*/ 74 w 147"/>
                  <a:gd name="T19" fmla="*/ 390 h 390"/>
                  <a:gd name="T20" fmla="*/ 64 w 147"/>
                  <a:gd name="T21" fmla="*/ 388 h 390"/>
                  <a:gd name="T22" fmla="*/ 55 w 147"/>
                  <a:gd name="T23" fmla="*/ 387 h 390"/>
                  <a:gd name="T24" fmla="*/ 45 w 147"/>
                  <a:gd name="T25" fmla="*/ 384 h 390"/>
                  <a:gd name="T26" fmla="*/ 37 w 147"/>
                  <a:gd name="T27" fmla="*/ 383 h 390"/>
                  <a:gd name="T28" fmla="*/ 27 w 147"/>
                  <a:gd name="T29" fmla="*/ 381 h 390"/>
                  <a:gd name="T30" fmla="*/ 18 w 147"/>
                  <a:gd name="T31" fmla="*/ 379 h 390"/>
                  <a:gd name="T32" fmla="*/ 8 w 147"/>
                  <a:gd name="T33" fmla="*/ 377 h 390"/>
                  <a:gd name="T34" fmla="*/ 0 w 147"/>
                  <a:gd name="T35" fmla="*/ 374 h 390"/>
                  <a:gd name="T36" fmla="*/ 71 w 147"/>
                  <a:gd name="T37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0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8" y="8"/>
                    </a:lnTo>
                    <a:lnTo>
                      <a:pt x="118" y="10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4"/>
                    </a:lnTo>
                    <a:lnTo>
                      <a:pt x="74" y="390"/>
                    </a:lnTo>
                    <a:lnTo>
                      <a:pt x="64" y="388"/>
                    </a:lnTo>
                    <a:lnTo>
                      <a:pt x="55" y="387"/>
                    </a:lnTo>
                    <a:lnTo>
                      <a:pt x="45" y="384"/>
                    </a:lnTo>
                    <a:lnTo>
                      <a:pt x="37" y="383"/>
                    </a:lnTo>
                    <a:lnTo>
                      <a:pt x="27" y="381"/>
                    </a:lnTo>
                    <a:lnTo>
                      <a:pt x="18" y="379"/>
                    </a:lnTo>
                    <a:lnTo>
                      <a:pt x="8" y="377"/>
                    </a:lnTo>
                    <a:lnTo>
                      <a:pt x="0" y="37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4" name="Freeform 58"/>
              <p:cNvSpPr>
                <a:spLocks/>
              </p:cNvSpPr>
              <p:nvPr/>
            </p:nvSpPr>
            <p:spPr bwMode="auto">
              <a:xfrm>
                <a:off x="7834313" y="3765550"/>
                <a:ext cx="95250" cy="307975"/>
              </a:xfrm>
              <a:custGeom>
                <a:avLst/>
                <a:gdLst>
                  <a:gd name="T0" fmla="*/ 44 w 120"/>
                  <a:gd name="T1" fmla="*/ 0 h 388"/>
                  <a:gd name="T2" fmla="*/ 54 w 120"/>
                  <a:gd name="T3" fmla="*/ 1 h 388"/>
                  <a:gd name="T4" fmla="*/ 63 w 120"/>
                  <a:gd name="T5" fmla="*/ 2 h 388"/>
                  <a:gd name="T6" fmla="*/ 73 w 120"/>
                  <a:gd name="T7" fmla="*/ 4 h 388"/>
                  <a:gd name="T8" fmla="*/ 82 w 120"/>
                  <a:gd name="T9" fmla="*/ 5 h 388"/>
                  <a:gd name="T10" fmla="*/ 91 w 120"/>
                  <a:gd name="T11" fmla="*/ 7 h 388"/>
                  <a:gd name="T12" fmla="*/ 100 w 120"/>
                  <a:gd name="T13" fmla="*/ 7 h 388"/>
                  <a:gd name="T14" fmla="*/ 110 w 120"/>
                  <a:gd name="T15" fmla="*/ 8 h 388"/>
                  <a:gd name="T16" fmla="*/ 120 w 120"/>
                  <a:gd name="T17" fmla="*/ 9 h 388"/>
                  <a:gd name="T18" fmla="*/ 76 w 120"/>
                  <a:gd name="T19" fmla="*/ 388 h 388"/>
                  <a:gd name="T20" fmla="*/ 66 w 120"/>
                  <a:gd name="T21" fmla="*/ 388 h 388"/>
                  <a:gd name="T22" fmla="*/ 58 w 120"/>
                  <a:gd name="T23" fmla="*/ 386 h 388"/>
                  <a:gd name="T24" fmla="*/ 48 w 120"/>
                  <a:gd name="T25" fmla="*/ 386 h 388"/>
                  <a:gd name="T26" fmla="*/ 38 w 120"/>
                  <a:gd name="T27" fmla="*/ 385 h 388"/>
                  <a:gd name="T28" fmla="*/ 29 w 120"/>
                  <a:gd name="T29" fmla="*/ 384 h 388"/>
                  <a:gd name="T30" fmla="*/ 19 w 120"/>
                  <a:gd name="T31" fmla="*/ 382 h 388"/>
                  <a:gd name="T32" fmla="*/ 10 w 120"/>
                  <a:gd name="T33" fmla="*/ 381 h 388"/>
                  <a:gd name="T34" fmla="*/ 0 w 120"/>
                  <a:gd name="T35" fmla="*/ 379 h 388"/>
                  <a:gd name="T36" fmla="*/ 44 w 120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388">
                    <a:moveTo>
                      <a:pt x="44" y="0"/>
                    </a:moveTo>
                    <a:lnTo>
                      <a:pt x="54" y="1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2" y="5"/>
                    </a:lnTo>
                    <a:lnTo>
                      <a:pt x="91" y="7"/>
                    </a:lnTo>
                    <a:lnTo>
                      <a:pt x="100" y="7"/>
                    </a:lnTo>
                    <a:lnTo>
                      <a:pt x="110" y="8"/>
                    </a:lnTo>
                    <a:lnTo>
                      <a:pt x="120" y="9"/>
                    </a:lnTo>
                    <a:lnTo>
                      <a:pt x="76" y="388"/>
                    </a:lnTo>
                    <a:lnTo>
                      <a:pt x="66" y="388"/>
                    </a:lnTo>
                    <a:lnTo>
                      <a:pt x="58" y="386"/>
                    </a:lnTo>
                    <a:lnTo>
                      <a:pt x="48" y="386"/>
                    </a:lnTo>
                    <a:lnTo>
                      <a:pt x="38" y="385"/>
                    </a:lnTo>
                    <a:lnTo>
                      <a:pt x="29" y="384"/>
                    </a:lnTo>
                    <a:lnTo>
                      <a:pt x="19" y="382"/>
                    </a:lnTo>
                    <a:lnTo>
                      <a:pt x="10" y="381"/>
                    </a:lnTo>
                    <a:lnTo>
                      <a:pt x="0" y="37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8640763" y="3829050"/>
                <a:ext cx="71438" cy="304800"/>
              </a:xfrm>
              <a:custGeom>
                <a:avLst/>
                <a:gdLst>
                  <a:gd name="T0" fmla="*/ 14 w 91"/>
                  <a:gd name="T1" fmla="*/ 0 h 383"/>
                  <a:gd name="T2" fmla="*/ 23 w 91"/>
                  <a:gd name="T3" fmla="*/ 0 h 383"/>
                  <a:gd name="T4" fmla="*/ 33 w 91"/>
                  <a:gd name="T5" fmla="*/ 1 h 383"/>
                  <a:gd name="T6" fmla="*/ 43 w 91"/>
                  <a:gd name="T7" fmla="*/ 1 h 383"/>
                  <a:gd name="T8" fmla="*/ 52 w 91"/>
                  <a:gd name="T9" fmla="*/ 1 h 383"/>
                  <a:gd name="T10" fmla="*/ 62 w 91"/>
                  <a:gd name="T11" fmla="*/ 2 h 383"/>
                  <a:gd name="T12" fmla="*/ 72 w 91"/>
                  <a:gd name="T13" fmla="*/ 2 h 383"/>
                  <a:gd name="T14" fmla="*/ 81 w 91"/>
                  <a:gd name="T15" fmla="*/ 2 h 383"/>
                  <a:gd name="T16" fmla="*/ 91 w 91"/>
                  <a:gd name="T17" fmla="*/ 2 h 383"/>
                  <a:gd name="T18" fmla="*/ 76 w 91"/>
                  <a:gd name="T19" fmla="*/ 383 h 383"/>
                  <a:gd name="T20" fmla="*/ 66 w 91"/>
                  <a:gd name="T21" fmla="*/ 383 h 383"/>
                  <a:gd name="T22" fmla="*/ 56 w 91"/>
                  <a:gd name="T23" fmla="*/ 383 h 383"/>
                  <a:gd name="T24" fmla="*/ 47 w 91"/>
                  <a:gd name="T25" fmla="*/ 383 h 383"/>
                  <a:gd name="T26" fmla="*/ 37 w 91"/>
                  <a:gd name="T27" fmla="*/ 383 h 383"/>
                  <a:gd name="T28" fmla="*/ 28 w 91"/>
                  <a:gd name="T29" fmla="*/ 382 h 383"/>
                  <a:gd name="T30" fmla="*/ 19 w 91"/>
                  <a:gd name="T31" fmla="*/ 382 h 383"/>
                  <a:gd name="T32" fmla="*/ 10 w 91"/>
                  <a:gd name="T33" fmla="*/ 382 h 383"/>
                  <a:gd name="T34" fmla="*/ 0 w 91"/>
                  <a:gd name="T35" fmla="*/ 381 h 383"/>
                  <a:gd name="T36" fmla="*/ 14 w 91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3">
                    <a:moveTo>
                      <a:pt x="14" y="0"/>
                    </a:moveTo>
                    <a:lnTo>
                      <a:pt x="23" y="0"/>
                    </a:lnTo>
                    <a:lnTo>
                      <a:pt x="33" y="1"/>
                    </a:lnTo>
                    <a:lnTo>
                      <a:pt x="43" y="1"/>
                    </a:lnTo>
                    <a:lnTo>
                      <a:pt x="52" y="1"/>
                    </a:lnTo>
                    <a:lnTo>
                      <a:pt x="62" y="2"/>
                    </a:lnTo>
                    <a:lnTo>
                      <a:pt x="72" y="2"/>
                    </a:lnTo>
                    <a:lnTo>
                      <a:pt x="81" y="2"/>
                    </a:lnTo>
                    <a:lnTo>
                      <a:pt x="91" y="2"/>
                    </a:lnTo>
                    <a:lnTo>
                      <a:pt x="76" y="383"/>
                    </a:lnTo>
                    <a:lnTo>
                      <a:pt x="66" y="383"/>
                    </a:lnTo>
                    <a:lnTo>
                      <a:pt x="56" y="383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8" y="382"/>
                    </a:lnTo>
                    <a:lnTo>
                      <a:pt x="19" y="382"/>
                    </a:lnTo>
                    <a:lnTo>
                      <a:pt x="10" y="382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6" name="Freeform 60"/>
              <p:cNvSpPr>
                <a:spLocks/>
              </p:cNvSpPr>
              <p:nvPr/>
            </p:nvSpPr>
            <p:spPr bwMode="auto">
              <a:xfrm>
                <a:off x="2286001" y="2543175"/>
                <a:ext cx="125413" cy="428625"/>
              </a:xfrm>
              <a:custGeom>
                <a:avLst/>
                <a:gdLst>
                  <a:gd name="T0" fmla="*/ 0 w 157"/>
                  <a:gd name="T1" fmla="*/ 529 h 541"/>
                  <a:gd name="T2" fmla="*/ 81 w 157"/>
                  <a:gd name="T3" fmla="*/ 0 h 541"/>
                  <a:gd name="T4" fmla="*/ 157 w 157"/>
                  <a:gd name="T5" fmla="*/ 13 h 541"/>
                  <a:gd name="T6" fmla="*/ 75 w 157"/>
                  <a:gd name="T7" fmla="*/ 541 h 541"/>
                  <a:gd name="T8" fmla="*/ 0 w 157"/>
                  <a:gd name="T9" fmla="*/ 52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1">
                    <a:moveTo>
                      <a:pt x="0" y="529"/>
                    </a:moveTo>
                    <a:lnTo>
                      <a:pt x="81" y="0"/>
                    </a:lnTo>
                    <a:lnTo>
                      <a:pt x="157" y="13"/>
                    </a:lnTo>
                    <a:lnTo>
                      <a:pt x="75" y="541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7" name="Freeform 61"/>
              <p:cNvSpPr>
                <a:spLocks/>
              </p:cNvSpPr>
              <p:nvPr/>
            </p:nvSpPr>
            <p:spPr bwMode="auto">
              <a:xfrm>
                <a:off x="2478088" y="2573338"/>
                <a:ext cx="123825" cy="428625"/>
              </a:xfrm>
              <a:custGeom>
                <a:avLst/>
                <a:gdLst>
                  <a:gd name="T0" fmla="*/ 0 w 157"/>
                  <a:gd name="T1" fmla="*/ 528 h 539"/>
                  <a:gd name="T2" fmla="*/ 82 w 157"/>
                  <a:gd name="T3" fmla="*/ 0 h 539"/>
                  <a:gd name="T4" fmla="*/ 157 w 157"/>
                  <a:gd name="T5" fmla="*/ 11 h 539"/>
                  <a:gd name="T6" fmla="*/ 76 w 157"/>
                  <a:gd name="T7" fmla="*/ 539 h 539"/>
                  <a:gd name="T8" fmla="*/ 0 w 157"/>
                  <a:gd name="T9" fmla="*/ 52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39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1"/>
                    </a:lnTo>
                    <a:lnTo>
                      <a:pt x="76" y="539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8" name="Freeform 62"/>
              <p:cNvSpPr>
                <a:spLocks/>
              </p:cNvSpPr>
              <p:nvPr/>
            </p:nvSpPr>
            <p:spPr bwMode="auto">
              <a:xfrm>
                <a:off x="4230688" y="2944813"/>
                <a:ext cx="242888" cy="439738"/>
              </a:xfrm>
              <a:custGeom>
                <a:avLst/>
                <a:gdLst>
                  <a:gd name="T0" fmla="*/ 0 w 306"/>
                  <a:gd name="T1" fmla="*/ 509 h 556"/>
                  <a:gd name="T2" fmla="*/ 162 w 306"/>
                  <a:gd name="T3" fmla="*/ 0 h 556"/>
                  <a:gd name="T4" fmla="*/ 306 w 306"/>
                  <a:gd name="T5" fmla="*/ 46 h 556"/>
                  <a:gd name="T6" fmla="*/ 145 w 306"/>
                  <a:gd name="T7" fmla="*/ 556 h 556"/>
                  <a:gd name="T8" fmla="*/ 0 w 306"/>
                  <a:gd name="T9" fmla="*/ 5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556">
                    <a:moveTo>
                      <a:pt x="0" y="509"/>
                    </a:moveTo>
                    <a:lnTo>
                      <a:pt x="162" y="0"/>
                    </a:lnTo>
                    <a:lnTo>
                      <a:pt x="306" y="46"/>
                    </a:lnTo>
                    <a:lnTo>
                      <a:pt x="145" y="556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9" name="Freeform 63"/>
              <p:cNvSpPr>
                <a:spLocks/>
              </p:cNvSpPr>
              <p:nvPr/>
            </p:nvSpPr>
            <p:spPr bwMode="auto">
              <a:xfrm>
                <a:off x="4576763" y="3054350"/>
                <a:ext cx="185738" cy="422275"/>
              </a:xfrm>
              <a:custGeom>
                <a:avLst/>
                <a:gdLst>
                  <a:gd name="T0" fmla="*/ 0 w 233"/>
                  <a:gd name="T1" fmla="*/ 509 h 533"/>
                  <a:gd name="T2" fmla="*/ 160 w 233"/>
                  <a:gd name="T3" fmla="*/ 0 h 533"/>
                  <a:gd name="T4" fmla="*/ 233 w 233"/>
                  <a:gd name="T5" fmla="*/ 22 h 533"/>
                  <a:gd name="T6" fmla="*/ 72 w 233"/>
                  <a:gd name="T7" fmla="*/ 533 h 533"/>
                  <a:gd name="T8" fmla="*/ 0 w 233"/>
                  <a:gd name="T9" fmla="*/ 509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3">
                    <a:moveTo>
                      <a:pt x="0" y="509"/>
                    </a:moveTo>
                    <a:lnTo>
                      <a:pt x="160" y="0"/>
                    </a:lnTo>
                    <a:lnTo>
                      <a:pt x="233" y="22"/>
                    </a:lnTo>
                    <a:lnTo>
                      <a:pt x="72" y="533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0" name="Freeform 64"/>
              <p:cNvSpPr>
                <a:spLocks/>
              </p:cNvSpPr>
              <p:nvPr/>
            </p:nvSpPr>
            <p:spPr bwMode="auto">
              <a:xfrm>
                <a:off x="4633913" y="3071813"/>
                <a:ext cx="184150" cy="423863"/>
              </a:xfrm>
              <a:custGeom>
                <a:avLst/>
                <a:gdLst>
                  <a:gd name="T0" fmla="*/ 0 w 233"/>
                  <a:gd name="T1" fmla="*/ 511 h 534"/>
                  <a:gd name="T2" fmla="*/ 161 w 233"/>
                  <a:gd name="T3" fmla="*/ 0 h 534"/>
                  <a:gd name="T4" fmla="*/ 233 w 233"/>
                  <a:gd name="T5" fmla="*/ 24 h 534"/>
                  <a:gd name="T6" fmla="*/ 72 w 233"/>
                  <a:gd name="T7" fmla="*/ 534 h 534"/>
                  <a:gd name="T8" fmla="*/ 0 w 233"/>
                  <a:gd name="T9" fmla="*/ 511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4">
                    <a:moveTo>
                      <a:pt x="0" y="511"/>
                    </a:moveTo>
                    <a:lnTo>
                      <a:pt x="161" y="0"/>
                    </a:lnTo>
                    <a:lnTo>
                      <a:pt x="233" y="24"/>
                    </a:lnTo>
                    <a:lnTo>
                      <a:pt x="72" y="534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1" name="Freeform 65"/>
              <p:cNvSpPr>
                <a:spLocks/>
              </p:cNvSpPr>
              <p:nvPr/>
            </p:nvSpPr>
            <p:spPr bwMode="auto">
              <a:xfrm>
                <a:off x="4921251" y="3163888"/>
                <a:ext cx="242888" cy="441325"/>
              </a:xfrm>
              <a:custGeom>
                <a:avLst/>
                <a:gdLst>
                  <a:gd name="T0" fmla="*/ 0 w 307"/>
                  <a:gd name="T1" fmla="*/ 510 h 556"/>
                  <a:gd name="T2" fmla="*/ 161 w 307"/>
                  <a:gd name="T3" fmla="*/ 0 h 556"/>
                  <a:gd name="T4" fmla="*/ 307 w 307"/>
                  <a:gd name="T5" fmla="*/ 46 h 556"/>
                  <a:gd name="T6" fmla="*/ 146 w 307"/>
                  <a:gd name="T7" fmla="*/ 556 h 556"/>
                  <a:gd name="T8" fmla="*/ 0 w 307"/>
                  <a:gd name="T9" fmla="*/ 5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56">
                    <a:moveTo>
                      <a:pt x="0" y="510"/>
                    </a:moveTo>
                    <a:lnTo>
                      <a:pt x="161" y="0"/>
                    </a:lnTo>
                    <a:lnTo>
                      <a:pt x="307" y="46"/>
                    </a:lnTo>
                    <a:lnTo>
                      <a:pt x="146" y="556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2" name="Freeform 66"/>
              <p:cNvSpPr>
                <a:spLocks/>
              </p:cNvSpPr>
              <p:nvPr/>
            </p:nvSpPr>
            <p:spPr bwMode="auto">
              <a:xfrm>
                <a:off x="6792913" y="3546475"/>
                <a:ext cx="123825" cy="430213"/>
              </a:xfrm>
              <a:custGeom>
                <a:avLst/>
                <a:gdLst>
                  <a:gd name="T0" fmla="*/ 0 w 157"/>
                  <a:gd name="T1" fmla="*/ 528 h 540"/>
                  <a:gd name="T2" fmla="*/ 83 w 157"/>
                  <a:gd name="T3" fmla="*/ 0 h 540"/>
                  <a:gd name="T4" fmla="*/ 157 w 157"/>
                  <a:gd name="T5" fmla="*/ 12 h 540"/>
                  <a:gd name="T6" fmla="*/ 76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3" y="0"/>
                    </a:lnTo>
                    <a:lnTo>
                      <a:pt x="157" y="12"/>
                    </a:lnTo>
                    <a:lnTo>
                      <a:pt x="76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3" name="Freeform 67"/>
              <p:cNvSpPr>
                <a:spLocks/>
              </p:cNvSpPr>
              <p:nvPr/>
            </p:nvSpPr>
            <p:spPr bwMode="auto">
              <a:xfrm>
                <a:off x="6983413" y="3576638"/>
                <a:ext cx="125413" cy="428625"/>
              </a:xfrm>
              <a:custGeom>
                <a:avLst/>
                <a:gdLst>
                  <a:gd name="T0" fmla="*/ 0 w 157"/>
                  <a:gd name="T1" fmla="*/ 528 h 540"/>
                  <a:gd name="T2" fmla="*/ 82 w 157"/>
                  <a:gd name="T3" fmla="*/ 0 h 540"/>
                  <a:gd name="T4" fmla="*/ 157 w 157"/>
                  <a:gd name="T5" fmla="*/ 12 h 540"/>
                  <a:gd name="T6" fmla="*/ 75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2"/>
                    </a:lnTo>
                    <a:lnTo>
                      <a:pt x="75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4" name="Freeform 68"/>
              <p:cNvSpPr>
                <a:spLocks/>
              </p:cNvSpPr>
              <p:nvPr/>
            </p:nvSpPr>
            <p:spPr bwMode="auto">
              <a:xfrm>
                <a:off x="2387601" y="2587625"/>
                <a:ext cx="114300" cy="369888"/>
              </a:xfrm>
              <a:custGeom>
                <a:avLst/>
                <a:gdLst>
                  <a:gd name="T0" fmla="*/ 0 w 145"/>
                  <a:gd name="T1" fmla="*/ 454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4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6892926" y="3590925"/>
                <a:ext cx="115888" cy="369888"/>
              </a:xfrm>
              <a:custGeom>
                <a:avLst/>
                <a:gdLst>
                  <a:gd name="T0" fmla="*/ 0 w 145"/>
                  <a:gd name="T1" fmla="*/ 453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3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3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729892" y="1690774"/>
            <a:ext cx="673756" cy="730114"/>
            <a:chOff x="395536" y="1412776"/>
            <a:chExt cx="730946" cy="792088"/>
          </a:xfrm>
        </p:grpSpPr>
        <p:sp>
          <p:nvSpPr>
            <p:cNvPr id="141" name="Rectangle 140"/>
            <p:cNvSpPr/>
            <p:nvPr/>
          </p:nvSpPr>
          <p:spPr>
            <a:xfrm>
              <a:off x="395536" y="1731199"/>
              <a:ext cx="188553" cy="927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50448" y="163781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</a:t>
              </a:r>
              <a:r>
                <a:rPr lang="en-US" sz="1200" dirty="0" smtClean="0"/>
                <a:t>uad</a:t>
              </a:r>
              <a:endParaRPr lang="sv-SE" sz="12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7374" y="1883599"/>
              <a:ext cx="188553" cy="927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52286" y="1790210"/>
              <a:ext cx="574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ipole</a:t>
              </a:r>
              <a:endParaRPr lang="sv-SE" sz="12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97374" y="2021254"/>
              <a:ext cx="188553" cy="9275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52286" y="1927865"/>
              <a:ext cx="439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ext</a:t>
              </a:r>
              <a:endParaRPr lang="sv-SE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2473" y="1412776"/>
              <a:ext cx="600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BC1</a:t>
              </a:r>
              <a:endParaRPr lang="sv-SE" sz="14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3540" y="4077072"/>
            <a:ext cx="4027419" cy="175432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Longitudinal </a:t>
            </a:r>
            <a:r>
              <a:rPr lang="en-US" b="1" dirty="0" err="1" smtClean="0">
                <a:solidFill>
                  <a:schemeClr val="accent1"/>
                </a:solidFill>
              </a:rPr>
              <a:t>wakefield</a:t>
            </a:r>
            <a:r>
              <a:rPr lang="en-US" b="1" dirty="0" smtClean="0">
                <a:solidFill>
                  <a:schemeClr val="accent1"/>
                </a:solidFill>
              </a:rPr>
              <a:t>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The wakes will enhance the chirp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The more we compress in BC1, the stronger the chirp gets in the main </a:t>
            </a:r>
            <a:r>
              <a:rPr lang="en-US" dirty="0" err="1" smtClean="0">
                <a:solidFill>
                  <a:schemeClr val="accent1"/>
                </a:solidFill>
              </a:rPr>
              <a:t>linac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Residual chirp at the end of the </a:t>
            </a:r>
            <a:r>
              <a:rPr lang="en-US" dirty="0" err="1" smtClean="0">
                <a:solidFill>
                  <a:schemeClr val="accent1"/>
                </a:solidFill>
              </a:rPr>
              <a:t>linac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Simulation results - SPF-pulse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57" y="2092636"/>
            <a:ext cx="5895994" cy="392865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7543"/>
              </p:ext>
            </p:extLst>
          </p:nvPr>
        </p:nvGraphicFramePr>
        <p:xfrm>
          <a:off x="5724128" y="2771885"/>
          <a:ext cx="2808312" cy="293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156"/>
                <a:gridCol w="1404156"/>
              </a:tblGrid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Charge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pC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t </a:t>
                      </a:r>
                      <a:r>
                        <a:rPr lang="en-US" sz="1400" b="1" dirty="0" err="1" smtClean="0"/>
                        <a:t>fwhm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fs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Peak current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 kA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Compression factor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</a:p>
                    <a:p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0.42 mm </a:t>
                      </a:r>
                      <a:r>
                        <a:rPr lang="en-US" sz="140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Proj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</a:t>
                      </a:r>
                      <a:r>
                        <a:rPr lang="en-US" sz="1400" baseline="0" dirty="0" smtClean="0"/>
                        <a:t> mm </a:t>
                      </a:r>
                      <a:r>
                        <a:rPr lang="en-US" sz="1400" baseline="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Emittance</a:t>
                      </a:r>
                      <a:r>
                        <a:rPr lang="en-US" sz="1400" b="1" dirty="0" smtClean="0"/>
                        <a:t> increase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5 % 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E/E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0.035 %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060848"/>
            <a:ext cx="259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Gun – 1</a:t>
            </a:r>
            <a:r>
              <a:rPr lang="en-US" sz="14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400" dirty="0" smtClean="0">
                <a:solidFill>
                  <a:schemeClr val="accent1"/>
                </a:solidFill>
              </a:rPr>
              <a:t> linac: ASTRA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Linac + compressors: ELEGANT</a:t>
            </a:r>
            <a:endParaRPr lang="sv-SE" sz="14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Simulation results - full compression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2026938"/>
            <a:ext cx="5616623" cy="405397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08440"/>
              </p:ext>
            </p:extLst>
          </p:nvPr>
        </p:nvGraphicFramePr>
        <p:xfrm>
          <a:off x="5724128" y="2771885"/>
          <a:ext cx="2808312" cy="293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156"/>
                <a:gridCol w="1404156"/>
              </a:tblGrid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Charge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pC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t </a:t>
                      </a:r>
                      <a:r>
                        <a:rPr lang="en-US" sz="1400" b="1" dirty="0" err="1" smtClean="0"/>
                        <a:t>fwhm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fs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Peak current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kA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Compression factor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</a:t>
                      </a:r>
                    </a:p>
                    <a:p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 mm </a:t>
                      </a:r>
                      <a:r>
                        <a:rPr lang="en-US" sz="140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Proj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</a:t>
                      </a:r>
                      <a:r>
                        <a:rPr lang="en-US" sz="1400" baseline="0" dirty="0" smtClean="0"/>
                        <a:t> mm </a:t>
                      </a:r>
                      <a:r>
                        <a:rPr lang="en-US" sz="1400" baseline="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Emittance</a:t>
                      </a:r>
                      <a:r>
                        <a:rPr lang="en-US" sz="1400" b="1" dirty="0" smtClean="0"/>
                        <a:t> increase (slice)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375 % 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E/E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0.25 %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6136" y="2060848"/>
            <a:ext cx="259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Gun – 1</a:t>
            </a:r>
            <a:r>
              <a:rPr lang="en-US" sz="14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400" dirty="0" smtClean="0">
                <a:solidFill>
                  <a:schemeClr val="accent1"/>
                </a:solidFill>
              </a:rPr>
              <a:t> linac: ASTRA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Linac + compressors: ELEGANT</a:t>
            </a:r>
            <a:endParaRPr lang="sv-SE" sz="14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6" y="3645024"/>
            <a:ext cx="2129364" cy="283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bunch length measurements with horn antennas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6" name="Straight Arrow Connector 165"/>
          <p:cNvCxnSpPr>
            <a:endCxn id="80" idx="2"/>
          </p:cNvCxnSpPr>
          <p:nvPr/>
        </p:nvCxnSpPr>
        <p:spPr>
          <a:xfrm flipH="1" flipV="1">
            <a:off x="3205674" y="2298581"/>
            <a:ext cx="939042" cy="642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3766553" y="288769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~170 GHz</a:t>
            </a:r>
            <a:endParaRPr lang="en-GB" dirty="0"/>
          </a:p>
        </p:txBody>
      </p:sp>
      <p:cxnSp>
        <p:nvCxnSpPr>
          <p:cNvPr id="168" name="Straight Arrow Connector 167"/>
          <p:cNvCxnSpPr>
            <a:endCxn id="94" idx="2"/>
          </p:cNvCxnSpPr>
          <p:nvPr/>
        </p:nvCxnSpPr>
        <p:spPr>
          <a:xfrm flipV="1">
            <a:off x="7340835" y="1961468"/>
            <a:ext cx="805478" cy="1071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6709412" y="303275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~250 GHz</a:t>
            </a:r>
            <a:endParaRPr lang="en-GB" dirty="0"/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1654575" y="2377521"/>
            <a:ext cx="1542079" cy="227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63" y="4365104"/>
            <a:ext cx="1847993" cy="1573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4793" y="5999579"/>
            <a:ext cx="14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+ </a:t>
            </a:r>
            <a:r>
              <a:rPr lang="sv-SE" dirty="0" err="1" smtClean="0">
                <a:solidFill>
                  <a:schemeClr val="accent1"/>
                </a:solidFill>
              </a:rPr>
              <a:t>photodiode</a:t>
            </a:r>
            <a:endParaRPr lang="sv-SE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402" y="3555775"/>
            <a:ext cx="355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D. Olsson </a:t>
            </a:r>
            <a:r>
              <a:rPr lang="en-US" dirty="0" smtClean="0"/>
              <a:t>reproduced </a:t>
            </a:r>
            <a:r>
              <a:rPr lang="en-US" dirty="0"/>
              <a:t>a benchmark model of FERMI gap </a:t>
            </a:r>
          </a:p>
          <a:p>
            <a:endParaRPr lang="sv-SE" dirty="0" err="1" smtClean="0">
              <a:solidFill>
                <a:schemeClr val="accent1"/>
              </a:solidFill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557" y="4154591"/>
            <a:ext cx="3727049" cy="24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40769"/>
            <a:ext cx="4869311" cy="381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bunch length measurements with horn antennas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Straight Arrow Connector 3"/>
          <p:cNvCxnSpPr>
            <a:stCxn id="79" idx="2"/>
          </p:cNvCxnSpPr>
          <p:nvPr/>
        </p:nvCxnSpPr>
        <p:spPr>
          <a:xfrm>
            <a:off x="3176860" y="2299290"/>
            <a:ext cx="2155555" cy="15617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2" idx="2"/>
          </p:cNvCxnSpPr>
          <p:nvPr/>
        </p:nvCxnSpPr>
        <p:spPr>
          <a:xfrm flipH="1">
            <a:off x="7408107" y="1980543"/>
            <a:ext cx="876015" cy="226109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560361" y="5373216"/>
            <a:ext cx="1625519" cy="9541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~ 300 fs @ plateau after BC1</a:t>
            </a:r>
          </a:p>
          <a:p>
            <a:r>
              <a:rPr lang="en-US" sz="1400" b="1" dirty="0" smtClean="0"/>
              <a:t>~ 200 fs @ plateau after BC2</a:t>
            </a:r>
            <a:endParaRPr lang="en-GB" sz="1400" b="1" dirty="0"/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t="35289" r="8263" b="34608"/>
          <a:stretch/>
        </p:blipFill>
        <p:spPr>
          <a:xfrm>
            <a:off x="494461" y="3165765"/>
            <a:ext cx="3371882" cy="2151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6600" y="5024323"/>
            <a:ext cx="2237127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accent1"/>
                </a:solidFill>
              </a:rPr>
              <a:t>Effects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of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wakefield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enhancement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of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chirp</a:t>
            </a:r>
            <a:endParaRPr lang="sv-S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277724" y="3365866"/>
            <a:ext cx="4763207" cy="1415043"/>
            <a:chOff x="1829754" y="18940984"/>
            <a:chExt cx="12361773" cy="3672408"/>
          </a:xfrm>
        </p:grpSpPr>
        <p:sp>
          <p:nvSpPr>
            <p:cNvPr id="166" name="TextBox 165"/>
            <p:cNvSpPr txBox="1"/>
            <p:nvPr/>
          </p:nvSpPr>
          <p:spPr>
            <a:xfrm>
              <a:off x="5955744" y="21986198"/>
              <a:ext cx="1737786" cy="565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Main linac</a:t>
              </a:r>
              <a:endParaRPr lang="en-GB" sz="1200" b="1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29754" y="18940984"/>
              <a:ext cx="12361773" cy="3672408"/>
              <a:chOff x="16561891" y="19154552"/>
              <a:chExt cx="12361773" cy="367240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17497995" y="19298572"/>
                <a:ext cx="11425669" cy="3312365"/>
                <a:chOff x="1763688" y="4824001"/>
                <a:chExt cx="6844622" cy="1525846"/>
              </a:xfrm>
            </p:grpSpPr>
            <p:sp>
              <p:nvSpPr>
                <p:cNvPr id="171" name="Arc 170"/>
                <p:cNvSpPr/>
                <p:nvPr/>
              </p:nvSpPr>
              <p:spPr>
                <a:xfrm rot="10800000" flipV="1">
                  <a:off x="7026236" y="4874431"/>
                  <a:ext cx="1582074" cy="973584"/>
                </a:xfrm>
                <a:prstGeom prst="arc">
                  <a:avLst>
                    <a:gd name="adj1" fmla="val 16200000"/>
                    <a:gd name="adj2" fmla="val 20446371"/>
                  </a:avLst>
                </a:prstGeom>
                <a:ln w="571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grpSp>
              <p:nvGrpSpPr>
                <p:cNvPr id="172" name="Group 171"/>
                <p:cNvGrpSpPr/>
                <p:nvPr/>
              </p:nvGrpSpPr>
              <p:grpSpPr>
                <a:xfrm>
                  <a:off x="1763688" y="4824001"/>
                  <a:ext cx="5790119" cy="1525846"/>
                  <a:chOff x="1763688" y="4824001"/>
                  <a:chExt cx="5790119" cy="1525846"/>
                </a:xfrm>
              </p:grpSpPr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3042711" y="6034558"/>
                    <a:ext cx="2677357" cy="0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flipV="1">
                    <a:off x="6401967" y="5117310"/>
                    <a:ext cx="730188" cy="689870"/>
                  </a:xfrm>
                  <a:prstGeom prst="line">
                    <a:avLst/>
                  </a:prstGeom>
                  <a:ln w="57150"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5" name="Arc 174"/>
                  <p:cNvSpPr/>
                  <p:nvPr/>
                </p:nvSpPr>
                <p:spPr>
                  <a:xfrm flipV="1">
                    <a:off x="4929030" y="5069021"/>
                    <a:ext cx="1582074" cy="973584"/>
                  </a:xfrm>
                  <a:prstGeom prst="arc">
                    <a:avLst>
                      <a:gd name="adj1" fmla="val 16200000"/>
                      <a:gd name="adj2" fmla="val 20446371"/>
                    </a:avLst>
                  </a:prstGeom>
                  <a:ln w="57150"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1763688" y="5786292"/>
                    <a:ext cx="1216980" cy="563555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pic>
                <p:nvPicPr>
                  <p:cNvPr id="177" name="Picture 176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3310" y="5069021"/>
                    <a:ext cx="1375720" cy="936104"/>
                  </a:xfrm>
                  <a:prstGeom prst="rect">
                    <a:avLst/>
                  </a:prstGeom>
                </p:spPr>
              </p:pic>
              <p:sp>
                <p:nvSpPr>
                  <p:cNvPr id="178" name="Oval 177"/>
                  <p:cNvSpPr/>
                  <p:nvPr/>
                </p:nvSpPr>
                <p:spPr>
                  <a:xfrm rot="19041189">
                    <a:off x="4435715" y="4974677"/>
                    <a:ext cx="315316" cy="732391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3286107" y="5912860"/>
                    <a:ext cx="1947169" cy="243396"/>
                  </a:xfrm>
                  <a:prstGeom prst="rect">
                    <a:avLst/>
                  </a:prstGeom>
                  <a:gradFill>
                    <a:gsLst>
                      <a:gs pos="0">
                        <a:srgbClr val="FBEAC7">
                          <a:lumMod val="77000"/>
                        </a:srgbClr>
                      </a:gs>
                      <a:gs pos="17999">
                        <a:srgbClr val="FEE7F2">
                          <a:lumMod val="90000"/>
                        </a:srgbClr>
                      </a:gs>
                      <a:gs pos="36000">
                        <a:schemeClr val="accent6">
                          <a:lumMod val="92000"/>
                          <a:lumOff val="8000"/>
                        </a:schemeClr>
                      </a:gs>
                      <a:gs pos="61000">
                        <a:schemeClr val="accent6">
                          <a:lumMod val="75000"/>
                        </a:schemeClr>
                      </a:gs>
                      <a:gs pos="82001">
                        <a:srgbClr val="FBD49C">
                          <a:lumMod val="60000"/>
                        </a:srgbClr>
                      </a:gs>
                      <a:gs pos="100000">
                        <a:srgbClr val="FEE7F2">
                          <a:lumMod val="67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80" name="Can 179"/>
                  <p:cNvSpPr/>
                  <p:nvPr/>
                </p:nvSpPr>
                <p:spPr>
                  <a:xfrm rot="16200000">
                    <a:off x="5816746" y="5908721"/>
                    <a:ext cx="600443" cy="144018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3538645" y="5413866"/>
                    <a:ext cx="1164184" cy="2604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20</a:t>
                    </a:r>
                    <a:r>
                      <a:rPr lang="en-US" sz="1200" b="1" baseline="30000" dirty="0" smtClean="0"/>
                      <a:t>o</a:t>
                    </a:r>
                    <a:r>
                      <a:rPr lang="en-US" sz="1200" b="1" dirty="0" smtClean="0"/>
                      <a:t> off crest</a:t>
                    </a:r>
                    <a:endParaRPr lang="en-GB" sz="1200" b="1" dirty="0"/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1835695" y="4824001"/>
                    <a:ext cx="1212078" cy="607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/>
                      <a:t>Beam compressed in BC1</a:t>
                    </a:r>
                    <a:endParaRPr lang="en-GB" sz="1200" b="1" dirty="0"/>
                  </a:p>
                </p:txBody>
              </p:sp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5544771" y="5003896"/>
                    <a:ext cx="1587382" cy="607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/>
                      <a:t>Screen at maximum dispersion</a:t>
                    </a:r>
                    <a:endParaRPr lang="en-GB" sz="1200" b="1" dirty="0"/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7026236" y="5249636"/>
                    <a:ext cx="527571" cy="2604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BC2</a:t>
                    </a:r>
                    <a:endParaRPr lang="en-GB" sz="1200" b="1" dirty="0"/>
                  </a:p>
                </p:txBody>
              </p:sp>
            </p:grpSp>
          </p:grpSp>
          <p:sp>
            <p:nvSpPr>
              <p:cNvPr id="169" name="Rectangle 168"/>
              <p:cNvSpPr/>
              <p:nvPr/>
            </p:nvSpPr>
            <p:spPr>
              <a:xfrm>
                <a:off x="16561891" y="19154552"/>
                <a:ext cx="11958878" cy="3672408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3404071" y="1706188"/>
            <a:ext cx="4114048" cy="10747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5" name="Straight Arrow Connector 184"/>
          <p:cNvCxnSpPr/>
          <p:nvPr/>
        </p:nvCxnSpPr>
        <p:spPr>
          <a:xfrm flipH="1">
            <a:off x="3621795" y="2780928"/>
            <a:ext cx="1839300" cy="5849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26339"/>
              </p:ext>
            </p:extLst>
          </p:nvPr>
        </p:nvGraphicFramePr>
        <p:xfrm>
          <a:off x="5100582" y="3318451"/>
          <a:ext cx="3791898" cy="2660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216"/>
                <a:gridCol w="2133682"/>
              </a:tblGrid>
              <a:tr h="2466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Measurement</a:t>
                      </a:r>
                      <a:r>
                        <a:rPr lang="en-US" sz="1400" b="1" baseline="0" dirty="0" smtClean="0"/>
                        <a:t> parameters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090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Compression energy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265 MeV</a:t>
                      </a:r>
                      <a:endParaRPr lang="en-GB" sz="1200" dirty="0"/>
                    </a:p>
                  </a:txBody>
                  <a:tcPr/>
                </a:tc>
              </a:tr>
              <a:tr h="2220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</a:t>
                      </a:r>
                      <a:r>
                        <a:rPr lang="en-US" sz="1200" baseline="0" dirty="0" smtClean="0"/>
                        <a:t> Energy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2.98 GeV</a:t>
                      </a:r>
                      <a:endParaRPr lang="en-GB" sz="1200" dirty="0"/>
                    </a:p>
                  </a:txBody>
                  <a:tcPr/>
                </a:tc>
              </a:tr>
              <a:tr h="3090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Compression phase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Scanned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0-50 degrees off crest </a:t>
                      </a:r>
                      <a:endParaRPr lang="en-GB" sz="1200" dirty="0"/>
                    </a:p>
                  </a:txBody>
                  <a:tcPr/>
                </a:tc>
              </a:tr>
              <a:tr h="3700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Initial electron bunch length </a:t>
                      </a:r>
                      <a:r>
                        <a:rPr lang="en-US" sz="1200" dirty="0" err="1" smtClean="0"/>
                        <a:t>rms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 </a:t>
                      </a:r>
                      <a:r>
                        <a:rPr lang="en-US" sz="1200" dirty="0" err="1" smtClean="0"/>
                        <a:t>ps</a:t>
                      </a:r>
                      <a:endParaRPr lang="en-GB" sz="1200" dirty="0"/>
                    </a:p>
                  </a:txBody>
                  <a:tcPr/>
                </a:tc>
              </a:tr>
              <a:tr h="2220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Charge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 pC</a:t>
                      </a:r>
                      <a:endParaRPr lang="en-GB" sz="1200" dirty="0"/>
                    </a:p>
                  </a:txBody>
                  <a:tcPr/>
                </a:tc>
              </a:tr>
              <a:tr h="3700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Dispersion at the screen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0.32 m</a:t>
                      </a:r>
                      <a:endParaRPr lang="en-GB" sz="1200" dirty="0"/>
                    </a:p>
                  </a:txBody>
                  <a:tcPr/>
                </a:tc>
              </a:tr>
              <a:tr h="2220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Sextupole value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 = 35 m</a:t>
                      </a:r>
                      <a:r>
                        <a:rPr lang="en-US" sz="1200" baseline="30000" dirty="0" smtClean="0"/>
                        <a:t>-3</a:t>
                      </a:r>
                      <a:endParaRPr lang="en-GB" sz="12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7" name="TextBox 186"/>
          <p:cNvSpPr txBox="1"/>
          <p:nvPr/>
        </p:nvSpPr>
        <p:spPr>
          <a:xfrm>
            <a:off x="192709" y="5445224"/>
            <a:ext cx="162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Dispersion</a:t>
            </a:r>
          </a:p>
          <a:p>
            <a:r>
              <a:rPr lang="en-US" b="1" dirty="0" smtClean="0"/>
              <a:t>Off crest phase</a:t>
            </a:r>
          </a:p>
        </p:txBody>
      </p:sp>
      <p:sp>
        <p:nvSpPr>
          <p:cNvPr id="188" name="Right Brace 187"/>
          <p:cNvSpPr/>
          <p:nvPr/>
        </p:nvSpPr>
        <p:spPr>
          <a:xfrm>
            <a:off x="1627609" y="5301208"/>
            <a:ext cx="280095" cy="936104"/>
          </a:xfrm>
          <a:prstGeom prst="rightBrace">
            <a:avLst>
              <a:gd name="adj1" fmla="val 6325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TextBox 188"/>
          <p:cNvSpPr txBox="1"/>
          <p:nvPr/>
        </p:nvSpPr>
        <p:spPr>
          <a:xfrm>
            <a:off x="2060181" y="558924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x </a:t>
            </a:r>
            <a:r>
              <a:rPr lang="el-GR" b="1" dirty="0" smtClean="0"/>
              <a:t>→</a:t>
            </a:r>
            <a:r>
              <a:rPr lang="en-US" b="1" dirty="0" smtClean="0"/>
              <a:t> </a:t>
            </a:r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GB" b="1" dirty="0"/>
          </a:p>
        </p:txBody>
      </p:sp>
      <p:sp>
        <p:nvSpPr>
          <p:cNvPr id="163" name="Title 16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Longitudinal profile measurement with variant of the zero-crossing method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63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0" b="9424"/>
          <a:stretch/>
        </p:blipFill>
        <p:spPr>
          <a:xfrm>
            <a:off x="-295364" y="1412776"/>
            <a:ext cx="9563142" cy="4824536"/>
          </a:xfrm>
        </p:spPr>
      </p:pic>
      <p:sp>
        <p:nvSpPr>
          <p:cNvPr id="7" name="Rectangle 6"/>
          <p:cNvSpPr/>
          <p:nvPr/>
        </p:nvSpPr>
        <p:spPr>
          <a:xfrm>
            <a:off x="432388" y="14847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32388" y="4005064"/>
            <a:ext cx="2627444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7649500" y="1403484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SPF</a:t>
            </a:r>
            <a:endParaRPr lang="sv-SE" sz="1600" b="1" dirty="0" err="1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572761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Linac</a:t>
            </a:r>
            <a:endParaRPr lang="sv-SE" sz="1600" b="1" dirty="0" err="1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885" y="3645024"/>
            <a:ext cx="37105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1.5 GeV ring – circumference 96 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3 GeV ring – circumference 528 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Linac 250 m long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13 beamlines funded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26 beamlines in </a:t>
            </a:r>
            <a:r>
              <a:rPr lang="en-US" dirty="0" smtClean="0">
                <a:solidFill>
                  <a:schemeClr val="accent1"/>
                </a:solidFill>
              </a:rPr>
              <a:t>2026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Short Pulse Facility</a:t>
            </a:r>
          </a:p>
          <a:p>
            <a:pPr marL="285750" indent="-285750">
              <a:buFont typeface="Arial" charset="0"/>
              <a:buChar char="•"/>
            </a:pPr>
            <a:endParaRPr lang="sv-SE" dirty="0" err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Oval 2"/>
          <p:cNvSpPr/>
          <p:nvPr/>
        </p:nvSpPr>
        <p:spPr>
          <a:xfrm>
            <a:off x="3404071" y="1706188"/>
            <a:ext cx="4114048" cy="10747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7899"/>
            <a:ext cx="7370898" cy="378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Longitudinal profile measurement with variant of the zero-crossing method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8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Oval 2"/>
          <p:cNvSpPr/>
          <p:nvPr/>
        </p:nvSpPr>
        <p:spPr>
          <a:xfrm>
            <a:off x="3404071" y="1706188"/>
            <a:ext cx="4114048" cy="10747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8626"/>
            <a:ext cx="7990251" cy="377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Title 3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profile measurement with variant of the zero-crossing method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1" y="3097954"/>
            <a:ext cx="7579429" cy="32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Longitudinal profile measurement with variant of the zero-crossing method</a:t>
            </a:r>
          </a:p>
        </p:txBody>
      </p:sp>
    </p:spTree>
    <p:extLst>
      <p:ext uri="{BB962C8B-B14F-4D97-AF65-F5344CB8AC3E}">
        <p14:creationId xmlns:p14="http://schemas.microsoft.com/office/powerpoint/2010/main" val="16651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Bunch compression – </a:t>
            </a:r>
            <a:r>
              <a:rPr lang="en-US" sz="3200" dirty="0" err="1" smtClean="0"/>
              <a:t>sextupole</a:t>
            </a:r>
            <a:r>
              <a:rPr lang="en-US" sz="3200" dirty="0" smtClean="0"/>
              <a:t> dependence</a:t>
            </a:r>
            <a:endParaRPr lang="sv-SE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644427"/>
            <a:ext cx="9144000" cy="4808909"/>
            <a:chOff x="0" y="1644427"/>
            <a:chExt cx="9144000" cy="48089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4427"/>
              <a:ext cx="9144000" cy="457425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16200000">
              <a:off x="-324544" y="3643520"/>
              <a:ext cx="216024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Intensity [A.U.]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]</a:t>
              </a:r>
              <a:endParaRPr lang="en-GB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35896" y="5877272"/>
              <a:ext cx="216024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Pixels</a:t>
              </a:r>
              <a:endParaRPr lang="en-GB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9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92" y="2687069"/>
            <a:ext cx="2621643" cy="403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0" y="2697844"/>
            <a:ext cx="2960783" cy="392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15" y="5877272"/>
            <a:ext cx="1045090" cy="32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58" y="5085184"/>
            <a:ext cx="118473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Longitudinal profile measurement with variant of the zero-crossing method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5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92" y="2687069"/>
            <a:ext cx="2621643" cy="403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7" name="Group 6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9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86" name="Group 85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2" name="Straight Connector 101"/>
                          <p:cNvCxnSpPr>
                            <a:endCxn id="97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3" name="Group 102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4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5" name="Group 104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06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49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" name="Group 106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08" name="Group 107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4" name="Group 1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15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16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7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18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0" name="Group 1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3" name="Group 1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25" name="Group 1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1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2" name="Group 13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6" name="Group 13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1" name="Straight Connector 14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2" name="Straight Connector 14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3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4" name="Straight Connector 143"/>
                                                <p:cNvCxnSpPr>
                                                  <a:endCxn id="135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6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7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8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37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8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26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27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29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0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28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4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1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2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0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87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88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1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2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58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>
                          <a:endCxn id="57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57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37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Block Arc 40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0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8" name="Straight Connector 4"/>
            <p:cNvCxnSpPr>
              <a:cxnSpLocks noChangeShapeType="1"/>
              <a:stCxn id="124" idx="3"/>
              <a:endCxn id="122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0" y="2697844"/>
            <a:ext cx="2960783" cy="392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15" y="5877272"/>
            <a:ext cx="1045090" cy="32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58" y="5085184"/>
            <a:ext cx="118473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Longitudinal profile measurement with variant of the zero-crossing method</a:t>
            </a:r>
            <a:endParaRPr lang="sv-SE" dirty="0"/>
          </a:p>
        </p:txBody>
      </p:sp>
      <p:sp>
        <p:nvSpPr>
          <p:cNvPr id="165" name="Freeform 164"/>
          <p:cNvSpPr/>
          <p:nvPr/>
        </p:nvSpPr>
        <p:spPr>
          <a:xfrm>
            <a:off x="5913690" y="5697873"/>
            <a:ext cx="1828800" cy="412370"/>
          </a:xfrm>
          <a:custGeom>
            <a:avLst/>
            <a:gdLst>
              <a:gd name="connsiteX0" fmla="*/ 0 w 1828800"/>
              <a:gd name="connsiteY0" fmla="*/ 412370 h 412370"/>
              <a:gd name="connsiteX1" fmla="*/ 538385 w 1828800"/>
              <a:gd name="connsiteY1" fmla="*/ 44901 h 412370"/>
              <a:gd name="connsiteX2" fmla="*/ 1828800 w 1828800"/>
              <a:gd name="connsiteY2" fmla="*/ 19263 h 41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412370">
                <a:moveTo>
                  <a:pt x="0" y="412370"/>
                </a:moveTo>
                <a:cubicBezTo>
                  <a:pt x="116792" y="261394"/>
                  <a:pt x="233585" y="110419"/>
                  <a:pt x="538385" y="44901"/>
                </a:cubicBezTo>
                <a:cubicBezTo>
                  <a:pt x="843185" y="-20617"/>
                  <a:pt x="1335992" y="-677"/>
                  <a:pt x="1828800" y="19263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TextBox 165"/>
          <p:cNvSpPr txBox="1"/>
          <p:nvPr/>
        </p:nvSpPr>
        <p:spPr>
          <a:xfrm>
            <a:off x="7671845" y="5191313"/>
            <a:ext cx="150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 fully </a:t>
            </a:r>
            <a:r>
              <a:rPr lang="en-US" sz="1400" dirty="0" err="1" smtClean="0"/>
              <a:t>linearised</a:t>
            </a:r>
            <a:r>
              <a:rPr lang="en-US" sz="1400" dirty="0" smtClean="0"/>
              <a:t> at high compression after BC1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926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Placeholder 4103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/>
          <a:lstStyle/>
          <a:p>
            <a:r>
              <a:rPr lang="en-US" dirty="0" smtClean="0"/>
              <a:t>FWHM</a:t>
            </a:r>
            <a:endParaRPr lang="en-GB" dirty="0"/>
          </a:p>
        </p:txBody>
      </p:sp>
      <p:pic>
        <p:nvPicPr>
          <p:cNvPr id="4108" name="Content Placeholder 410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149"/>
            <a:ext cx="4040188" cy="3024739"/>
          </a:xfrm>
        </p:spPr>
      </p:pic>
      <p:sp>
        <p:nvSpPr>
          <p:cNvPr id="4106" name="Text Placeholder 4105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/>
          <a:lstStyle/>
          <a:p>
            <a:r>
              <a:rPr lang="en-US" dirty="0" smtClean="0"/>
              <a:t>Sigma values</a:t>
            </a:r>
            <a:endParaRPr lang="en-GB" dirty="0"/>
          </a:p>
        </p:txBody>
      </p:sp>
      <p:pic>
        <p:nvPicPr>
          <p:cNvPr id="4109" name="Content Placeholder 410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7555"/>
            <a:ext cx="4041775" cy="30259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off crest measurements </a:t>
            </a:r>
            <a:br>
              <a:rPr lang="en-US" dirty="0"/>
            </a:br>
            <a:r>
              <a:rPr lang="en-US" dirty="0"/>
              <a:t>with simulations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69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Placeholder 4103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/>
          <a:lstStyle/>
          <a:p>
            <a:r>
              <a:rPr lang="en-US" dirty="0" smtClean="0"/>
              <a:t>FWHM</a:t>
            </a:r>
            <a:endParaRPr lang="en-GB" dirty="0"/>
          </a:p>
        </p:txBody>
      </p:sp>
      <p:pic>
        <p:nvPicPr>
          <p:cNvPr id="4108" name="Content Placeholder 410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149"/>
            <a:ext cx="4040188" cy="3024739"/>
          </a:xfrm>
        </p:spPr>
      </p:pic>
      <p:sp>
        <p:nvSpPr>
          <p:cNvPr id="4106" name="Text Placeholder 4105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/>
          <a:lstStyle/>
          <a:p>
            <a:r>
              <a:rPr lang="en-US" dirty="0" smtClean="0"/>
              <a:t>Sigma values</a:t>
            </a:r>
            <a:endParaRPr lang="en-GB" dirty="0"/>
          </a:p>
        </p:txBody>
      </p:sp>
      <p:pic>
        <p:nvPicPr>
          <p:cNvPr id="4109" name="Content Placeholder 410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7555"/>
            <a:ext cx="4041775" cy="3025927"/>
          </a:xfrm>
        </p:spPr>
      </p:pic>
      <p:sp>
        <p:nvSpPr>
          <p:cNvPr id="3" name="Oval 2"/>
          <p:cNvSpPr/>
          <p:nvPr/>
        </p:nvSpPr>
        <p:spPr>
          <a:xfrm>
            <a:off x="2915816" y="5085184"/>
            <a:ext cx="792088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804248" y="4293096"/>
            <a:ext cx="1440160" cy="86409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off crest measurements </a:t>
            </a:r>
            <a:br>
              <a:rPr lang="en-US" dirty="0"/>
            </a:br>
            <a:r>
              <a:rPr lang="en-US" dirty="0"/>
              <a:t>with simulations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95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Placeholder 4103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/>
          <a:lstStyle/>
          <a:p>
            <a:r>
              <a:rPr lang="en-US" dirty="0" smtClean="0"/>
              <a:t>FWHM</a:t>
            </a:r>
            <a:endParaRPr lang="en-GB" dirty="0"/>
          </a:p>
        </p:txBody>
      </p:sp>
      <p:sp>
        <p:nvSpPr>
          <p:cNvPr id="4106" name="Text Placeholder 4105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/>
          <a:lstStyle/>
          <a:p>
            <a:r>
              <a:rPr lang="en-US" dirty="0" smtClean="0"/>
              <a:t>Sigma values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15816" y="5085184"/>
            <a:ext cx="792088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3518"/>
            <a:ext cx="4040188" cy="317400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7555"/>
            <a:ext cx="4041775" cy="3025927"/>
          </a:xfrm>
        </p:spPr>
      </p:pic>
      <p:grpSp>
        <p:nvGrpSpPr>
          <p:cNvPr id="14" name="Group 13"/>
          <p:cNvGrpSpPr/>
          <p:nvPr/>
        </p:nvGrpSpPr>
        <p:grpSpPr>
          <a:xfrm>
            <a:off x="2124138" y="2916560"/>
            <a:ext cx="1896028" cy="566410"/>
            <a:chOff x="1835696" y="6001166"/>
            <a:chExt cx="1896028" cy="5664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35696" y="6165304"/>
              <a:ext cx="36004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20548" y="6001166"/>
              <a:ext cx="9749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Horn antenna</a:t>
              </a:r>
              <a:endParaRPr lang="en-GB" sz="105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844242" y="6317704"/>
              <a:ext cx="3600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21374" y="6153566"/>
              <a:ext cx="15103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Off crest measurement</a:t>
              </a:r>
              <a:endParaRPr lang="en-GB" sz="105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847882" y="6470104"/>
              <a:ext cx="3600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21374" y="6305966"/>
              <a:ext cx="6094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Elegant</a:t>
              </a:r>
              <a:endParaRPr lang="en-GB" sz="105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00192" y="3047365"/>
            <a:ext cx="1896028" cy="566410"/>
            <a:chOff x="1835696" y="6001166"/>
            <a:chExt cx="1896028" cy="56641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35696" y="6165304"/>
              <a:ext cx="36004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20548" y="6001166"/>
              <a:ext cx="9749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Horn antenna</a:t>
              </a:r>
              <a:endParaRPr lang="en-GB" sz="1050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844242" y="6317704"/>
              <a:ext cx="3600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221374" y="6153566"/>
              <a:ext cx="15103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Off crest measurement</a:t>
              </a:r>
              <a:endParaRPr lang="en-GB" sz="105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47882" y="6470104"/>
              <a:ext cx="3600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221374" y="6305966"/>
              <a:ext cx="6094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Elegant</a:t>
              </a:r>
              <a:endParaRPr lang="en-GB" sz="1050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off crest measurements </a:t>
            </a:r>
            <a:br>
              <a:rPr lang="en-US" dirty="0"/>
            </a:br>
            <a:r>
              <a:rPr lang="en-US" dirty="0"/>
              <a:t>with horn antennas and simulations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81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/>
              <a:t>Non-</a:t>
            </a:r>
            <a:r>
              <a:rPr lang="sv-SE" sz="3600" dirty="0" err="1" smtClean="0"/>
              <a:t>thermal</a:t>
            </a:r>
            <a:r>
              <a:rPr lang="sv-SE" sz="3600" dirty="0" smtClean="0"/>
              <a:t> </a:t>
            </a:r>
            <a:r>
              <a:rPr lang="sv-SE" sz="3600" dirty="0" err="1" smtClean="0"/>
              <a:t>melting</a:t>
            </a:r>
            <a:r>
              <a:rPr lang="sv-SE" sz="3600" dirty="0" smtClean="0"/>
              <a:t> </a:t>
            </a:r>
            <a:r>
              <a:rPr lang="sv-SE" sz="3600" dirty="0" err="1" smtClean="0"/>
              <a:t>of</a:t>
            </a:r>
            <a:r>
              <a:rPr lang="sv-SE" sz="3600" dirty="0" smtClean="0"/>
              <a:t> </a:t>
            </a:r>
            <a:r>
              <a:rPr lang="sv-SE" sz="3600" dirty="0" err="1" smtClean="0"/>
              <a:t>InSb</a:t>
            </a:r>
            <a:r>
              <a:rPr lang="sv-SE" sz="3600" dirty="0" smtClean="0"/>
              <a:t> in </a:t>
            </a:r>
            <a:r>
              <a:rPr lang="sv-SE" sz="3600" dirty="0" err="1" smtClean="0"/>
              <a:t>crossed-beam</a:t>
            </a:r>
            <a:r>
              <a:rPr lang="sv-SE" sz="3600" dirty="0" smtClean="0"/>
              <a:t> </a:t>
            </a:r>
            <a:r>
              <a:rPr lang="sv-SE" sz="3600" dirty="0" err="1" smtClean="0"/>
              <a:t>geometry</a:t>
            </a:r>
            <a:r>
              <a:rPr lang="sv-SE" sz="3600" dirty="0" smtClean="0"/>
              <a:t> at </a:t>
            </a:r>
            <a:r>
              <a:rPr lang="sv-SE" sz="3600" dirty="0" err="1" smtClean="0"/>
              <a:t>FemtoMAX</a:t>
            </a:r>
            <a:r>
              <a:rPr lang="sv-SE" sz="3600" dirty="0" smtClean="0"/>
              <a:t>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5517613" cy="41436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85614" y="2655988"/>
            <a:ext cx="12344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9945" y="1988840"/>
            <a:ext cx="255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Short pulse+</a:t>
            </a:r>
          </a:p>
          <a:p>
            <a:r>
              <a:rPr lang="sv-SE" sz="1800" dirty="0" smtClean="0"/>
              <a:t>Lindenberg model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2401" y="2708920"/>
            <a:ext cx="255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400 fs pulse+</a:t>
            </a:r>
          </a:p>
          <a:p>
            <a:r>
              <a:rPr lang="sv-SE" sz="1800" dirty="0" smtClean="0"/>
              <a:t>Lindenberg model</a:t>
            </a:r>
            <a:endParaRPr lang="en-US" sz="1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22411" y="3439579"/>
            <a:ext cx="123448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6686" y="5772405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en-US" sz="1200" dirty="0" smtClean="0">
                <a:latin typeface="Verdana" panose="020B0604030504040204" pitchFamily="34" charset="0"/>
              </a:rPr>
              <a:t>Repetition </a:t>
            </a:r>
            <a:r>
              <a:rPr lang="sv-SE" altLang="en-US" sz="1200" dirty="0" err="1" smtClean="0">
                <a:latin typeface="Verdana" panose="020B0604030504040204" pitchFamily="34" charset="0"/>
              </a:rPr>
              <a:t>of</a:t>
            </a:r>
            <a:r>
              <a:rPr lang="sv-SE" altLang="en-US" sz="1200" dirty="0" smtClean="0">
                <a:latin typeface="Verdana" panose="020B0604030504040204" pitchFamily="34" charset="0"/>
              </a:rPr>
              <a:t> SPPS experiment </a:t>
            </a:r>
            <a:r>
              <a:rPr lang="sv-SE" altLang="en-US" sz="1200" dirty="0" err="1" smtClean="0">
                <a:latin typeface="Verdana" panose="020B0604030504040204" pitchFamily="34" charset="0"/>
              </a:rPr>
              <a:t>to</a:t>
            </a:r>
            <a:r>
              <a:rPr lang="sv-SE" altLang="en-US" sz="1200" dirty="0" smtClean="0">
                <a:latin typeface="Verdana" panose="020B0604030504040204" pitchFamily="34" charset="0"/>
              </a:rPr>
              <a:t> </a:t>
            </a:r>
            <a:r>
              <a:rPr lang="sv-SE" altLang="en-US" sz="1200" dirty="0" err="1" smtClean="0">
                <a:latin typeface="Verdana" panose="020B0604030504040204" pitchFamily="34" charset="0"/>
              </a:rPr>
              <a:t>estimate</a:t>
            </a:r>
            <a:r>
              <a:rPr lang="sv-SE" altLang="en-US" sz="1200" dirty="0" smtClean="0">
                <a:latin typeface="Verdana" panose="020B0604030504040204" pitchFamily="34" charset="0"/>
              </a:rPr>
              <a:t> </a:t>
            </a:r>
            <a:r>
              <a:rPr lang="sv-SE" altLang="en-US" sz="1200" dirty="0" err="1" smtClean="0">
                <a:latin typeface="Verdana" panose="020B0604030504040204" pitchFamily="34" charset="0"/>
              </a:rPr>
              <a:t>pulse</a:t>
            </a:r>
            <a:r>
              <a:rPr lang="sv-SE" altLang="en-US" sz="1200" dirty="0" smtClean="0">
                <a:latin typeface="Verdana" panose="020B0604030504040204" pitchFamily="34" charset="0"/>
              </a:rPr>
              <a:t> duration. Non-</a:t>
            </a:r>
            <a:r>
              <a:rPr lang="sv-SE" altLang="en-US" sz="1200" dirty="0" err="1" smtClean="0">
                <a:latin typeface="Verdana" panose="020B0604030504040204" pitchFamily="34" charset="0"/>
              </a:rPr>
              <a:t>thermal</a:t>
            </a:r>
            <a:r>
              <a:rPr lang="sv-SE" altLang="en-US" sz="1200" dirty="0" smtClean="0">
                <a:latin typeface="Verdana" panose="020B0604030504040204" pitchFamily="34" charset="0"/>
              </a:rPr>
              <a:t> </a:t>
            </a:r>
            <a:r>
              <a:rPr lang="sv-SE" altLang="en-US" sz="1200" dirty="0" err="1" smtClean="0">
                <a:latin typeface="Verdana" panose="020B0604030504040204" pitchFamily="34" charset="0"/>
              </a:rPr>
              <a:t>melting</a:t>
            </a:r>
            <a:r>
              <a:rPr lang="sv-SE" altLang="en-US" sz="1200" dirty="0" smtClean="0">
                <a:latin typeface="Verdana" panose="020B0604030504040204" pitchFamily="34" charset="0"/>
              </a:rPr>
              <a:t> in </a:t>
            </a:r>
            <a:r>
              <a:rPr lang="sv-SE" altLang="en-US" sz="1200" dirty="0" err="1" smtClean="0">
                <a:latin typeface="Verdana" panose="020B0604030504040204" pitchFamily="34" charset="0"/>
              </a:rPr>
              <a:t>InSb</a:t>
            </a:r>
            <a:r>
              <a:rPr lang="sv-SE" altLang="en-US" sz="1200" dirty="0" smtClean="0">
                <a:latin typeface="Verdana" panose="020B0604030504040204" pitchFamily="34" charset="0"/>
              </a:rPr>
              <a:t>.</a:t>
            </a:r>
            <a:endParaRPr lang="en-GB" sz="1200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86902" y="6165304"/>
            <a:ext cx="8539978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1200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Lindenberg</a:t>
            </a:r>
            <a:r>
              <a:rPr lang="en-US" altLang="en-US" sz="12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J. Larsson, K. </a:t>
            </a:r>
            <a:r>
              <a:rPr lang="en-US" altLang="en-US" sz="1200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Sokolowski-Tinten</a:t>
            </a:r>
            <a:r>
              <a:rPr lang="en-US" altLang="en-US" sz="12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 K. Gaffney &amp; SPPS Collab., Science </a:t>
            </a:r>
            <a:r>
              <a:rPr lang="en-US" altLang="en-US" sz="1200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308</a:t>
            </a:r>
            <a:r>
              <a:rPr lang="en-US" altLang="en-US" sz="12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392 (2005).</a:t>
            </a:r>
          </a:p>
        </p:txBody>
      </p:sp>
    </p:spTree>
    <p:extLst>
      <p:ext uri="{BB962C8B-B14F-4D97-AF65-F5344CB8AC3E}">
        <p14:creationId xmlns:p14="http://schemas.microsoft.com/office/powerpoint/2010/main" val="27516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linac overview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Full energy injection and top up operation for the two storage rings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01600"/>
              </p:ext>
            </p:extLst>
          </p:nvPr>
        </p:nvGraphicFramePr>
        <p:xfrm>
          <a:off x="290540" y="3645024"/>
          <a:ext cx="2906113" cy="30243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69092"/>
                <a:gridCol w="945514"/>
                <a:gridCol w="991507"/>
              </a:tblGrid>
              <a:tr h="353243">
                <a:tc>
                  <a:txBody>
                    <a:bodyPr/>
                    <a:lstStyle/>
                    <a:p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Currently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Energy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1.5 GeV/ 3GeV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/>
                        <a:t>1.5 GeV/ 3GeV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Repetition rate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Charge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0.6-1 </a:t>
                      </a:r>
                      <a:r>
                        <a:rPr lang="en-US" sz="1400" noProof="0" dirty="0" err="1" smtClean="0"/>
                        <a:t>nC</a:t>
                      </a:r>
                      <a:r>
                        <a:rPr lang="en-US" sz="1400" noProof="0" dirty="0" smtClean="0"/>
                        <a:t>/shot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0.3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/shot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Emittance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 mm </a:t>
                      </a:r>
                      <a:r>
                        <a:rPr lang="en-US" sz="1400" noProof="0" dirty="0" err="1" smtClean="0"/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5 mm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Energy spread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&lt;0.2%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aseline="30000" noProof="0" dirty="0" smtClean="0">
                          <a:solidFill>
                            <a:schemeClr val="tx1"/>
                          </a:solidFill>
                        </a:rPr>
                        <a:t>&lt;0.25 %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21484" y="2173645"/>
            <a:ext cx="1474452" cy="751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21484" y="2636912"/>
            <a:ext cx="25545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29" name="Group 28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31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2" name="Group 31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3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108" name="Group 107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24" name="Straight Connector 123"/>
                          <p:cNvCxnSpPr>
                            <a:endCxn id="119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25" name="Group 124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26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126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28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71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3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5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6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7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3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29" name="Group 128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30" name="Group 129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35" name="Straight Connector 134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36" name="Group 135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37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38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39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0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41" name="Group 14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42" name="Group 1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45" name="Group 14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47" name="Group 14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53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54" name="Group 15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58" name="Group 15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63" name="Straight Connector 162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64" name="Straight Connector 163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6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66" name="Straight Connector 165"/>
                                                <p:cNvCxnSpPr>
                                                  <a:endCxn id="157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67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68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69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70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5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1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2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55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6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7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48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49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51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2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50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46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43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3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3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4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109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110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1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2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3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8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9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2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5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94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6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8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7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80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71" name="Straight Connector 70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Connector 71"/>
                        <p:cNvCxnSpPr>
                          <a:endCxn id="79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79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5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Block Arc 62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42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0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1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2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30" name="Straight Connector 4"/>
            <p:cNvCxnSpPr>
              <a:cxnSpLocks noChangeShapeType="1"/>
              <a:stCxn id="146" idx="3"/>
              <a:endCxn id="144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Arc 9"/>
          <p:cNvSpPr/>
          <p:nvPr/>
        </p:nvSpPr>
        <p:spPr>
          <a:xfrm>
            <a:off x="8027091" y="1939450"/>
            <a:ext cx="1009405" cy="1152128"/>
          </a:xfrm>
          <a:prstGeom prst="arc">
            <a:avLst>
              <a:gd name="adj1" fmla="val 16200000"/>
              <a:gd name="adj2" fmla="val 1924087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n 11"/>
          <p:cNvSpPr/>
          <p:nvPr/>
        </p:nvSpPr>
        <p:spPr>
          <a:xfrm rot="18551034">
            <a:off x="8773408" y="2161665"/>
            <a:ext cx="455507" cy="144016"/>
          </a:xfrm>
          <a:prstGeom prst="ca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9673" y="3129160"/>
            <a:ext cx="3936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Horn antenna measurements indicate a bunch length below 300 fs after BC1 and below 200 fs after BC2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of longitudinal phase space in BC2 shows a current spike at 160 fs, after compression in BC1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of longitudinal phase space could be done after the beam dump magnet.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and construction of a  transverse deflecting cavity is in progress</a:t>
            </a:r>
            <a:endParaRPr lang="en-GB" dirty="0"/>
          </a:p>
        </p:txBody>
      </p:sp>
      <p:cxnSp>
        <p:nvCxnSpPr>
          <p:cNvPr id="4096" name="Straight Arrow Connector 4095"/>
          <p:cNvCxnSpPr/>
          <p:nvPr/>
        </p:nvCxnSpPr>
        <p:spPr>
          <a:xfrm flipV="1">
            <a:off x="4405828" y="2314999"/>
            <a:ext cx="4270628" cy="284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Summary</a:t>
            </a:r>
            <a:r>
              <a:rPr lang="sv-SE" dirty="0" smtClean="0"/>
              <a:t> and </a:t>
            </a:r>
            <a:r>
              <a:rPr lang="sv-SE" dirty="0" err="1" smtClean="0"/>
              <a:t>outlook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67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Outlook and summary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29" name="Group 28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31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2" name="Group 31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3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108" name="Group 107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24" name="Straight Connector 123"/>
                          <p:cNvCxnSpPr>
                            <a:endCxn id="119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25" name="Group 124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26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126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28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71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3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5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6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7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3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29" name="Group 128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30" name="Group 129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35" name="Straight Connector 134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36" name="Group 135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37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38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39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0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41" name="Group 14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42" name="Group 1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45" name="Group 14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47" name="Group 14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53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54" name="Group 15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58" name="Group 15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63" name="Straight Connector 162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64" name="Straight Connector 163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6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66" name="Straight Connector 165"/>
                                                <p:cNvCxnSpPr>
                                                  <a:endCxn id="157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67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68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69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70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5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1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2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55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6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7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48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49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51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2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50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46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43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3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3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4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109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110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1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2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3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8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9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2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5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94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6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8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7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80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71" name="Straight Connector 70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Connector 71"/>
                        <p:cNvCxnSpPr>
                          <a:endCxn id="79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79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5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Block Arc 62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42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0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1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2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30" name="Straight Connector 4"/>
            <p:cNvCxnSpPr>
              <a:cxnSpLocks noChangeShapeType="1"/>
              <a:stCxn id="146" idx="3"/>
              <a:endCxn id="144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277975" y="4453040"/>
            <a:ext cx="350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 smtClean="0"/>
              <a:t>report for a Soft X-ray FEL will most likely be funded. </a:t>
            </a:r>
            <a:endParaRPr lang="en-GB" dirty="0"/>
          </a:p>
        </p:txBody>
      </p:sp>
      <p:sp>
        <p:nvSpPr>
          <p:cNvPr id="190" name="Frihandsfigur 13"/>
          <p:cNvSpPr/>
          <p:nvPr/>
        </p:nvSpPr>
        <p:spPr>
          <a:xfrm>
            <a:off x="3999232" y="2852936"/>
            <a:ext cx="4965256" cy="1097192"/>
          </a:xfrm>
          <a:custGeom>
            <a:avLst/>
            <a:gdLst>
              <a:gd name="connsiteX0" fmla="*/ 2303813 w 10022774"/>
              <a:gd name="connsiteY0" fmla="*/ 0 h 1496290"/>
              <a:gd name="connsiteX1" fmla="*/ 2291937 w 10022774"/>
              <a:gd name="connsiteY1" fmla="*/ 700644 h 1496290"/>
              <a:gd name="connsiteX2" fmla="*/ 11875 w 10022774"/>
              <a:gd name="connsiteY2" fmla="*/ 700644 h 1496290"/>
              <a:gd name="connsiteX3" fmla="*/ 0 w 10022774"/>
              <a:gd name="connsiteY3" fmla="*/ 1496290 h 1496290"/>
              <a:gd name="connsiteX4" fmla="*/ 1793174 w 10022774"/>
              <a:gd name="connsiteY4" fmla="*/ 1282535 h 1496290"/>
              <a:gd name="connsiteX5" fmla="*/ 10022774 w 10022774"/>
              <a:gd name="connsiteY5" fmla="*/ 1270659 h 1496290"/>
              <a:gd name="connsiteX6" fmla="*/ 10010898 w 10022774"/>
              <a:gd name="connsiteY6" fmla="*/ 142503 h 1496290"/>
              <a:gd name="connsiteX7" fmla="*/ 2303813 w 10022774"/>
              <a:gd name="connsiteY7" fmla="*/ 0 h 1496290"/>
              <a:gd name="connsiteX0" fmla="*/ 2303813 w 10022774"/>
              <a:gd name="connsiteY0" fmla="*/ 11876 h 1508166"/>
              <a:gd name="connsiteX1" fmla="*/ 2291937 w 10022774"/>
              <a:gd name="connsiteY1" fmla="*/ 712520 h 1508166"/>
              <a:gd name="connsiteX2" fmla="*/ 11875 w 10022774"/>
              <a:gd name="connsiteY2" fmla="*/ 712520 h 1508166"/>
              <a:gd name="connsiteX3" fmla="*/ 0 w 10022774"/>
              <a:gd name="connsiteY3" fmla="*/ 1508166 h 1508166"/>
              <a:gd name="connsiteX4" fmla="*/ 1793174 w 10022774"/>
              <a:gd name="connsiteY4" fmla="*/ 1294411 h 1508166"/>
              <a:gd name="connsiteX5" fmla="*/ 10022774 w 10022774"/>
              <a:gd name="connsiteY5" fmla="*/ 1282535 h 1508166"/>
              <a:gd name="connsiteX6" fmla="*/ 10022774 w 10022774"/>
              <a:gd name="connsiteY6" fmla="*/ 0 h 1508166"/>
              <a:gd name="connsiteX7" fmla="*/ 2303813 w 10022774"/>
              <a:gd name="connsiteY7" fmla="*/ 11876 h 1508166"/>
              <a:gd name="connsiteX0" fmla="*/ 2303813 w 10032389"/>
              <a:gd name="connsiteY0" fmla="*/ 2261 h 1498551"/>
              <a:gd name="connsiteX1" fmla="*/ 2291937 w 10032389"/>
              <a:gd name="connsiteY1" fmla="*/ 702905 h 1498551"/>
              <a:gd name="connsiteX2" fmla="*/ 11875 w 10032389"/>
              <a:gd name="connsiteY2" fmla="*/ 702905 h 1498551"/>
              <a:gd name="connsiteX3" fmla="*/ 0 w 10032389"/>
              <a:gd name="connsiteY3" fmla="*/ 1498551 h 1498551"/>
              <a:gd name="connsiteX4" fmla="*/ 1793174 w 10032389"/>
              <a:gd name="connsiteY4" fmla="*/ 1284796 h 1498551"/>
              <a:gd name="connsiteX5" fmla="*/ 10022774 w 10032389"/>
              <a:gd name="connsiteY5" fmla="*/ 1272920 h 1498551"/>
              <a:gd name="connsiteX6" fmla="*/ 10032389 w 10032389"/>
              <a:gd name="connsiteY6" fmla="*/ 0 h 1498551"/>
              <a:gd name="connsiteX7" fmla="*/ 2303813 w 10032389"/>
              <a:gd name="connsiteY7" fmla="*/ 2261 h 1498551"/>
              <a:gd name="connsiteX0" fmla="*/ 2303813 w 10032389"/>
              <a:gd name="connsiteY0" fmla="*/ 2261 h 1498551"/>
              <a:gd name="connsiteX1" fmla="*/ 5893791 w 10032389"/>
              <a:gd name="connsiteY1" fmla="*/ 685995 h 1498551"/>
              <a:gd name="connsiteX2" fmla="*/ 11875 w 10032389"/>
              <a:gd name="connsiteY2" fmla="*/ 702905 h 1498551"/>
              <a:gd name="connsiteX3" fmla="*/ 0 w 10032389"/>
              <a:gd name="connsiteY3" fmla="*/ 1498551 h 1498551"/>
              <a:gd name="connsiteX4" fmla="*/ 1793174 w 10032389"/>
              <a:gd name="connsiteY4" fmla="*/ 1284796 h 1498551"/>
              <a:gd name="connsiteX5" fmla="*/ 10022774 w 10032389"/>
              <a:gd name="connsiteY5" fmla="*/ 1272920 h 1498551"/>
              <a:gd name="connsiteX6" fmla="*/ 10032389 w 10032389"/>
              <a:gd name="connsiteY6" fmla="*/ 0 h 1498551"/>
              <a:gd name="connsiteX7" fmla="*/ 2303813 w 10032389"/>
              <a:gd name="connsiteY7" fmla="*/ 2261 h 1498551"/>
              <a:gd name="connsiteX0" fmla="*/ 2303813 w 10032389"/>
              <a:gd name="connsiteY0" fmla="*/ 2261 h 1498551"/>
              <a:gd name="connsiteX1" fmla="*/ 5030106 w 10032389"/>
              <a:gd name="connsiteY1" fmla="*/ 499044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2303813 w 10032389"/>
              <a:gd name="connsiteY8" fmla="*/ 2261 h 1498551"/>
              <a:gd name="connsiteX0" fmla="*/ 2303813 w 10032389"/>
              <a:gd name="connsiteY0" fmla="*/ 2261 h 1498551"/>
              <a:gd name="connsiteX1" fmla="*/ 5892523 w 10032389"/>
              <a:gd name="connsiteY1" fmla="*/ 127022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2303813 w 10032389"/>
              <a:gd name="connsiteY8" fmla="*/ 2261 h 1498551"/>
              <a:gd name="connsiteX0" fmla="*/ 984825 w 10032389"/>
              <a:gd name="connsiteY0" fmla="*/ 103722 h 1498551"/>
              <a:gd name="connsiteX1" fmla="*/ 5892523 w 10032389"/>
              <a:gd name="connsiteY1" fmla="*/ 127022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984825 w 10032389"/>
              <a:gd name="connsiteY8" fmla="*/ 103722 h 1498551"/>
              <a:gd name="connsiteX0" fmla="*/ 984825 w 10032389"/>
              <a:gd name="connsiteY0" fmla="*/ 103722 h 1498551"/>
              <a:gd name="connsiteX1" fmla="*/ 5892523 w 10032389"/>
              <a:gd name="connsiteY1" fmla="*/ 127022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4336791 w 10032389"/>
              <a:gd name="connsiteY8" fmla="*/ 76291 h 1498551"/>
              <a:gd name="connsiteX9" fmla="*/ 984825 w 10032389"/>
              <a:gd name="connsiteY9" fmla="*/ 103722 h 1498551"/>
              <a:gd name="connsiteX0" fmla="*/ 984825 w 10032389"/>
              <a:gd name="connsiteY0" fmla="*/ 636195 h 2031024"/>
              <a:gd name="connsiteX1" fmla="*/ 5892523 w 10032389"/>
              <a:gd name="connsiteY1" fmla="*/ 659495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532473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59495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25171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25171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1631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1631 h 2031024"/>
              <a:gd name="connsiteX8" fmla="*/ 995219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14927 w 10032389"/>
              <a:gd name="connsiteY6" fmla="*/ 1813239 h 2031024"/>
              <a:gd name="connsiteX7" fmla="*/ 10032389 w 10032389"/>
              <a:gd name="connsiteY7" fmla="*/ 1631 h 2031024"/>
              <a:gd name="connsiteX8" fmla="*/ 995219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30620 w 10032389"/>
              <a:gd name="connsiteY6" fmla="*/ 1836778 h 2031024"/>
              <a:gd name="connsiteX7" fmla="*/ 10032389 w 10032389"/>
              <a:gd name="connsiteY7" fmla="*/ 1631 h 2031024"/>
              <a:gd name="connsiteX8" fmla="*/ 995219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65949 h 2060778"/>
              <a:gd name="connsiteX1" fmla="*/ 5892523 w 10032389"/>
              <a:gd name="connsiteY1" fmla="*/ 665711 h 2060778"/>
              <a:gd name="connsiteX2" fmla="*/ 5893791 w 10032389"/>
              <a:gd name="connsiteY2" fmla="*/ 1248222 h 2060778"/>
              <a:gd name="connsiteX3" fmla="*/ 11875 w 10032389"/>
              <a:gd name="connsiteY3" fmla="*/ 1265132 h 2060778"/>
              <a:gd name="connsiteX4" fmla="*/ 0 w 10032389"/>
              <a:gd name="connsiteY4" fmla="*/ 2060778 h 2060778"/>
              <a:gd name="connsiteX5" fmla="*/ 1793174 w 10032389"/>
              <a:gd name="connsiteY5" fmla="*/ 1847023 h 2060778"/>
              <a:gd name="connsiteX6" fmla="*/ 10030620 w 10032389"/>
              <a:gd name="connsiteY6" fmla="*/ 1866532 h 2060778"/>
              <a:gd name="connsiteX7" fmla="*/ 10032389 w 10032389"/>
              <a:gd name="connsiteY7" fmla="*/ 0 h 2060778"/>
              <a:gd name="connsiteX8" fmla="*/ 995219 w 10032389"/>
              <a:gd name="connsiteY8" fmla="*/ 29754 h 2060778"/>
              <a:gd name="connsiteX9" fmla="*/ 984825 w 10032389"/>
              <a:gd name="connsiteY9" fmla="*/ 665949 h 2060778"/>
              <a:gd name="connsiteX0" fmla="*/ 984825 w 10032389"/>
              <a:gd name="connsiteY0" fmla="*/ 675426 h 2070255"/>
              <a:gd name="connsiteX1" fmla="*/ 5892523 w 10032389"/>
              <a:gd name="connsiteY1" fmla="*/ 675188 h 2070255"/>
              <a:gd name="connsiteX2" fmla="*/ 5893791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1010912 w 10032389"/>
              <a:gd name="connsiteY8" fmla="*/ 0 h 2070255"/>
              <a:gd name="connsiteX9" fmla="*/ 984825 w 10032389"/>
              <a:gd name="connsiteY9" fmla="*/ 675426 h 2070255"/>
              <a:gd name="connsiteX0" fmla="*/ 984825 w 10032389"/>
              <a:gd name="connsiteY0" fmla="*/ 675426 h 2070255"/>
              <a:gd name="connsiteX1" fmla="*/ 5892523 w 10032389"/>
              <a:gd name="connsiteY1" fmla="*/ 675188 h 2070255"/>
              <a:gd name="connsiteX2" fmla="*/ 5893791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987372 w 10032389"/>
              <a:gd name="connsiteY8" fmla="*/ 0 h 2070255"/>
              <a:gd name="connsiteX9" fmla="*/ 984825 w 10032389"/>
              <a:gd name="connsiteY9" fmla="*/ 675426 h 2070255"/>
              <a:gd name="connsiteX0" fmla="*/ 984825 w 10032389"/>
              <a:gd name="connsiteY0" fmla="*/ 675426 h 2070255"/>
              <a:gd name="connsiteX1" fmla="*/ 5892523 w 10032389"/>
              <a:gd name="connsiteY1" fmla="*/ 675188 h 2070255"/>
              <a:gd name="connsiteX2" fmla="*/ 6428765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987372 w 10032389"/>
              <a:gd name="connsiteY8" fmla="*/ 0 h 2070255"/>
              <a:gd name="connsiteX9" fmla="*/ 984825 w 10032389"/>
              <a:gd name="connsiteY9" fmla="*/ 675426 h 2070255"/>
              <a:gd name="connsiteX0" fmla="*/ 984825 w 10032389"/>
              <a:gd name="connsiteY0" fmla="*/ 675426 h 2070255"/>
              <a:gd name="connsiteX1" fmla="*/ 6427498 w 10032389"/>
              <a:gd name="connsiteY1" fmla="*/ 675188 h 2070255"/>
              <a:gd name="connsiteX2" fmla="*/ 6428765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987372 w 10032389"/>
              <a:gd name="connsiteY8" fmla="*/ 0 h 2070255"/>
              <a:gd name="connsiteX9" fmla="*/ 984825 w 10032389"/>
              <a:gd name="connsiteY9" fmla="*/ 675426 h 20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2389" h="2070255">
                <a:moveTo>
                  <a:pt x="984825" y="675426"/>
                </a:moveTo>
                <a:lnTo>
                  <a:pt x="6427498" y="675188"/>
                </a:lnTo>
                <a:cubicBezTo>
                  <a:pt x="6427921" y="861512"/>
                  <a:pt x="6428342" y="1071375"/>
                  <a:pt x="6428765" y="1257699"/>
                </a:cubicBezTo>
                <a:lnTo>
                  <a:pt x="11875" y="1274609"/>
                </a:lnTo>
                <a:lnTo>
                  <a:pt x="0" y="2070255"/>
                </a:lnTo>
                <a:lnTo>
                  <a:pt x="1793174" y="1856500"/>
                </a:lnTo>
                <a:lnTo>
                  <a:pt x="10030620" y="1876009"/>
                </a:lnTo>
                <a:cubicBezTo>
                  <a:pt x="10031210" y="1264293"/>
                  <a:pt x="10031799" y="621193"/>
                  <a:pt x="10032389" y="9477"/>
                </a:cubicBezTo>
                <a:lnTo>
                  <a:pt x="987372" y="0"/>
                </a:lnTo>
                <a:lnTo>
                  <a:pt x="984825" y="675426"/>
                </a:lnTo>
                <a:close/>
              </a:path>
            </a:pathLst>
          </a:custGeom>
          <a:solidFill>
            <a:srgbClr val="FFDF7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800" dirty="0"/>
          </a:p>
        </p:txBody>
      </p:sp>
      <p:cxnSp>
        <p:nvCxnSpPr>
          <p:cNvPr id="193" name="Straight Connector 192"/>
          <p:cNvCxnSpPr>
            <a:endCxn id="243" idx="1"/>
          </p:cNvCxnSpPr>
          <p:nvPr/>
        </p:nvCxnSpPr>
        <p:spPr>
          <a:xfrm flipV="1">
            <a:off x="3953106" y="3163331"/>
            <a:ext cx="889049" cy="771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upp 206"/>
          <p:cNvGrpSpPr>
            <a:grpSpLocks/>
          </p:cNvGrpSpPr>
          <p:nvPr/>
        </p:nvGrpSpPr>
        <p:grpSpPr bwMode="auto">
          <a:xfrm flipH="1" flipV="1">
            <a:off x="3347322" y="3901001"/>
            <a:ext cx="611592" cy="239993"/>
            <a:chOff x="9074067" y="8451900"/>
            <a:chExt cx="1279343" cy="595933"/>
          </a:xfrm>
        </p:grpSpPr>
        <p:sp>
          <p:nvSpPr>
            <p:cNvPr id="273" name="Frihandsfigur 207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74" name="AutoShape 15"/>
            <p:cNvSpPr>
              <a:spLocks noChangeArrowheads="1"/>
            </p:cNvSpPr>
            <p:nvPr/>
          </p:nvSpPr>
          <p:spPr bwMode="auto">
            <a:xfrm rot="-2370240">
              <a:off x="9138421" y="8842352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5" name="AutoShape 55"/>
            <p:cNvSpPr>
              <a:spLocks noChangeArrowheads="1"/>
            </p:cNvSpPr>
            <p:nvPr/>
          </p:nvSpPr>
          <p:spPr bwMode="auto">
            <a:xfrm rot="10800000">
              <a:off x="10088613" y="8451900"/>
              <a:ext cx="76861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6" name="AutoShape 56"/>
            <p:cNvSpPr>
              <a:spLocks noChangeArrowheads="1"/>
            </p:cNvSpPr>
            <p:nvPr/>
          </p:nvSpPr>
          <p:spPr bwMode="auto">
            <a:xfrm rot="9814767">
              <a:off x="9825275" y="8459334"/>
              <a:ext cx="83705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7" name="AutoShape 56"/>
            <p:cNvSpPr>
              <a:spLocks noChangeArrowheads="1"/>
            </p:cNvSpPr>
            <p:nvPr/>
          </p:nvSpPr>
          <p:spPr bwMode="auto">
            <a:xfrm rot="9206976">
              <a:off x="9475147" y="8568779"/>
              <a:ext cx="83705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8" name="AutoShape 56"/>
            <p:cNvSpPr>
              <a:spLocks noChangeArrowheads="1"/>
            </p:cNvSpPr>
            <p:nvPr/>
          </p:nvSpPr>
          <p:spPr bwMode="auto">
            <a:xfrm rot="8468328">
              <a:off x="9270670" y="8709892"/>
              <a:ext cx="83705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9" name="AutoShape 15"/>
            <p:cNvSpPr>
              <a:spLocks noChangeArrowheads="1"/>
            </p:cNvSpPr>
            <p:nvPr/>
          </p:nvSpPr>
          <p:spPr bwMode="auto">
            <a:xfrm rot="-1940574">
              <a:off x="9392139" y="8658978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0" name="AutoShape 15"/>
            <p:cNvSpPr>
              <a:spLocks noChangeArrowheads="1"/>
            </p:cNvSpPr>
            <p:nvPr/>
          </p:nvSpPr>
          <p:spPr bwMode="auto">
            <a:xfrm>
              <a:off x="10234665" y="8488413"/>
              <a:ext cx="45719" cy="1462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1" name="AutoShape 14"/>
            <p:cNvSpPr>
              <a:spLocks noChangeArrowheads="1"/>
            </p:cNvSpPr>
            <p:nvPr/>
          </p:nvSpPr>
          <p:spPr bwMode="auto">
            <a:xfrm>
              <a:off x="10307691" y="8488413"/>
              <a:ext cx="45719" cy="1439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2" name="AutoShape 15"/>
            <p:cNvSpPr>
              <a:spLocks noChangeArrowheads="1"/>
            </p:cNvSpPr>
            <p:nvPr/>
          </p:nvSpPr>
          <p:spPr bwMode="auto">
            <a:xfrm rot="-423169">
              <a:off x="9971645" y="8481122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3" name="AutoShape 14"/>
            <p:cNvSpPr>
              <a:spLocks noChangeArrowheads="1"/>
            </p:cNvSpPr>
            <p:nvPr/>
          </p:nvSpPr>
          <p:spPr bwMode="auto">
            <a:xfrm rot="-1212008">
              <a:off x="9710750" y="8491821"/>
              <a:ext cx="45719" cy="1458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4" name="AutoShape 14"/>
            <p:cNvSpPr>
              <a:spLocks noChangeArrowheads="1"/>
            </p:cNvSpPr>
            <p:nvPr/>
          </p:nvSpPr>
          <p:spPr bwMode="auto">
            <a:xfrm rot="-1212008">
              <a:off x="9599977" y="8528553"/>
              <a:ext cx="45719" cy="1387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5" name="AutoShape 14"/>
            <p:cNvSpPr>
              <a:spLocks noChangeArrowheads="1"/>
            </p:cNvSpPr>
            <p:nvPr/>
          </p:nvSpPr>
          <p:spPr bwMode="auto">
            <a:xfrm rot="-1212008">
              <a:off x="9655191" y="8506106"/>
              <a:ext cx="45719" cy="14588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6" name="AutoShape 14"/>
            <p:cNvSpPr>
              <a:spLocks noChangeArrowheads="1"/>
            </p:cNvSpPr>
            <p:nvPr/>
          </p:nvSpPr>
          <p:spPr bwMode="auto">
            <a:xfrm rot="-2323288">
              <a:off x="9074067" y="8890029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cxnSp>
        <p:nvCxnSpPr>
          <p:cNvPr id="195" name="Straight Connector 194"/>
          <p:cNvCxnSpPr/>
          <p:nvPr/>
        </p:nvCxnSpPr>
        <p:spPr>
          <a:xfrm flipV="1">
            <a:off x="5045649" y="3322183"/>
            <a:ext cx="1040802" cy="4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 Box 151"/>
          <p:cNvSpPr txBox="1">
            <a:spLocks noChangeArrowheads="1"/>
          </p:cNvSpPr>
          <p:nvPr/>
        </p:nvSpPr>
        <p:spPr bwMode="auto">
          <a:xfrm>
            <a:off x="3024537" y="3175661"/>
            <a:ext cx="1364916" cy="17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sv-SE" sz="1400" b="1" dirty="0" smtClean="0"/>
              <a:t>BC2 @ 3 </a:t>
            </a:r>
            <a:r>
              <a:rPr lang="sv-SE" sz="1400" b="1" dirty="0"/>
              <a:t>G</a:t>
            </a:r>
            <a:r>
              <a:rPr lang="sv-SE" sz="1400" b="1" dirty="0" smtClean="0"/>
              <a:t>eV</a:t>
            </a:r>
            <a:endParaRPr lang="sv-SE" sz="1400" b="1" dirty="0"/>
          </a:p>
        </p:txBody>
      </p:sp>
      <p:grpSp>
        <p:nvGrpSpPr>
          <p:cNvPr id="197" name="Grupp 205"/>
          <p:cNvGrpSpPr>
            <a:grpSpLocks/>
          </p:cNvGrpSpPr>
          <p:nvPr/>
        </p:nvGrpSpPr>
        <p:grpSpPr bwMode="auto">
          <a:xfrm>
            <a:off x="4434058" y="3287720"/>
            <a:ext cx="611592" cy="239993"/>
            <a:chOff x="9062834" y="8470357"/>
            <a:chExt cx="1279343" cy="595932"/>
          </a:xfrm>
        </p:grpSpPr>
        <p:sp>
          <p:nvSpPr>
            <p:cNvPr id="259" name="Frihandsfigur 191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60" name="AutoShape 14"/>
            <p:cNvSpPr>
              <a:spLocks noChangeArrowheads="1"/>
            </p:cNvSpPr>
            <p:nvPr/>
          </p:nvSpPr>
          <p:spPr bwMode="auto">
            <a:xfrm rot="20387992">
              <a:off x="9588744" y="8547010"/>
              <a:ext cx="45719" cy="1387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1" name="AutoShape 14"/>
            <p:cNvSpPr>
              <a:spLocks noChangeArrowheads="1"/>
            </p:cNvSpPr>
            <p:nvPr/>
          </p:nvSpPr>
          <p:spPr bwMode="auto">
            <a:xfrm rot="20387992">
              <a:off x="9643958" y="8524563"/>
              <a:ext cx="45719" cy="14588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2" name="AutoShape 55"/>
            <p:cNvSpPr>
              <a:spLocks noChangeArrowheads="1"/>
            </p:cNvSpPr>
            <p:nvPr/>
          </p:nvSpPr>
          <p:spPr bwMode="auto">
            <a:xfrm rot="10800000">
              <a:off x="10077379" y="8470357"/>
              <a:ext cx="76862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3" name="AutoShape 56"/>
            <p:cNvSpPr>
              <a:spLocks noChangeArrowheads="1"/>
            </p:cNvSpPr>
            <p:nvPr/>
          </p:nvSpPr>
          <p:spPr bwMode="auto">
            <a:xfrm rot="9814767">
              <a:off x="9814041" y="8477791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4" name="AutoShape 15"/>
            <p:cNvSpPr>
              <a:spLocks noChangeArrowheads="1"/>
            </p:cNvSpPr>
            <p:nvPr/>
          </p:nvSpPr>
          <p:spPr bwMode="auto">
            <a:xfrm>
              <a:off x="10223432" y="8506869"/>
              <a:ext cx="45719" cy="1462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5" name="AutoShape 14"/>
            <p:cNvSpPr>
              <a:spLocks noChangeArrowheads="1"/>
            </p:cNvSpPr>
            <p:nvPr/>
          </p:nvSpPr>
          <p:spPr bwMode="auto">
            <a:xfrm>
              <a:off x="10296458" y="8506869"/>
              <a:ext cx="45719" cy="1439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6" name="AutoShape 15"/>
            <p:cNvSpPr>
              <a:spLocks noChangeArrowheads="1"/>
            </p:cNvSpPr>
            <p:nvPr/>
          </p:nvSpPr>
          <p:spPr bwMode="auto">
            <a:xfrm rot="21176831">
              <a:off x="9960411" y="8499580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7" name="AutoShape 14"/>
            <p:cNvSpPr>
              <a:spLocks noChangeArrowheads="1"/>
            </p:cNvSpPr>
            <p:nvPr/>
          </p:nvSpPr>
          <p:spPr bwMode="auto">
            <a:xfrm rot="20387992">
              <a:off x="9699517" y="8510277"/>
              <a:ext cx="45719" cy="145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8" name="AutoShape 15"/>
            <p:cNvSpPr>
              <a:spLocks noChangeArrowheads="1"/>
            </p:cNvSpPr>
            <p:nvPr/>
          </p:nvSpPr>
          <p:spPr bwMode="auto">
            <a:xfrm rot="19229760">
              <a:off x="9127187" y="8860808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9" name="AutoShape 15"/>
            <p:cNvSpPr>
              <a:spLocks noChangeArrowheads="1"/>
            </p:cNvSpPr>
            <p:nvPr/>
          </p:nvSpPr>
          <p:spPr bwMode="auto">
            <a:xfrm rot="19659426">
              <a:off x="9380906" y="8677434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0" name="AutoShape 56"/>
            <p:cNvSpPr>
              <a:spLocks noChangeArrowheads="1"/>
            </p:cNvSpPr>
            <p:nvPr/>
          </p:nvSpPr>
          <p:spPr bwMode="auto">
            <a:xfrm rot="9206976">
              <a:off x="9463914" y="8587237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1" name="AutoShape 14"/>
            <p:cNvSpPr>
              <a:spLocks noChangeArrowheads="1"/>
            </p:cNvSpPr>
            <p:nvPr/>
          </p:nvSpPr>
          <p:spPr bwMode="auto">
            <a:xfrm rot="19276712">
              <a:off x="9062834" y="8908485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2" name="AutoShape 56"/>
            <p:cNvSpPr>
              <a:spLocks noChangeArrowheads="1"/>
            </p:cNvSpPr>
            <p:nvPr/>
          </p:nvSpPr>
          <p:spPr bwMode="auto">
            <a:xfrm rot="8468328">
              <a:off x="9259438" y="8728353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cxnSp>
        <p:nvCxnSpPr>
          <p:cNvPr id="198" name="Straight Connector 234"/>
          <p:cNvCxnSpPr/>
          <p:nvPr/>
        </p:nvCxnSpPr>
        <p:spPr>
          <a:xfrm flipV="1">
            <a:off x="4692868" y="3642693"/>
            <a:ext cx="390783" cy="1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upp 205"/>
          <p:cNvGrpSpPr>
            <a:grpSpLocks/>
          </p:cNvGrpSpPr>
          <p:nvPr/>
        </p:nvGrpSpPr>
        <p:grpSpPr bwMode="auto">
          <a:xfrm>
            <a:off x="4081276" y="3598245"/>
            <a:ext cx="611592" cy="239993"/>
            <a:chOff x="9062834" y="8470357"/>
            <a:chExt cx="1279343" cy="595932"/>
          </a:xfrm>
        </p:grpSpPr>
        <p:sp>
          <p:nvSpPr>
            <p:cNvPr id="245" name="Frihandsfigur 191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46" name="AutoShape 14"/>
            <p:cNvSpPr>
              <a:spLocks noChangeArrowheads="1"/>
            </p:cNvSpPr>
            <p:nvPr/>
          </p:nvSpPr>
          <p:spPr bwMode="auto">
            <a:xfrm rot="20387992">
              <a:off x="9588744" y="8547010"/>
              <a:ext cx="45719" cy="1387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7" name="AutoShape 14"/>
            <p:cNvSpPr>
              <a:spLocks noChangeArrowheads="1"/>
            </p:cNvSpPr>
            <p:nvPr/>
          </p:nvSpPr>
          <p:spPr bwMode="auto">
            <a:xfrm rot="20387992">
              <a:off x="9643958" y="8524563"/>
              <a:ext cx="45719" cy="14588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8" name="AutoShape 55"/>
            <p:cNvSpPr>
              <a:spLocks noChangeArrowheads="1"/>
            </p:cNvSpPr>
            <p:nvPr/>
          </p:nvSpPr>
          <p:spPr bwMode="auto">
            <a:xfrm rot="10800000">
              <a:off x="10077379" y="8470357"/>
              <a:ext cx="76862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9" name="AutoShape 56"/>
            <p:cNvSpPr>
              <a:spLocks noChangeArrowheads="1"/>
            </p:cNvSpPr>
            <p:nvPr/>
          </p:nvSpPr>
          <p:spPr bwMode="auto">
            <a:xfrm rot="9814767">
              <a:off x="9814041" y="8477791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0" name="AutoShape 15"/>
            <p:cNvSpPr>
              <a:spLocks noChangeArrowheads="1"/>
            </p:cNvSpPr>
            <p:nvPr/>
          </p:nvSpPr>
          <p:spPr bwMode="auto">
            <a:xfrm>
              <a:off x="10223432" y="8506869"/>
              <a:ext cx="45719" cy="1462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1" name="AutoShape 14"/>
            <p:cNvSpPr>
              <a:spLocks noChangeArrowheads="1"/>
            </p:cNvSpPr>
            <p:nvPr/>
          </p:nvSpPr>
          <p:spPr bwMode="auto">
            <a:xfrm>
              <a:off x="10296458" y="8506869"/>
              <a:ext cx="45719" cy="1439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2" name="AutoShape 15"/>
            <p:cNvSpPr>
              <a:spLocks noChangeArrowheads="1"/>
            </p:cNvSpPr>
            <p:nvPr/>
          </p:nvSpPr>
          <p:spPr bwMode="auto">
            <a:xfrm rot="21176831">
              <a:off x="9960411" y="8499580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3" name="AutoShape 14"/>
            <p:cNvSpPr>
              <a:spLocks noChangeArrowheads="1"/>
            </p:cNvSpPr>
            <p:nvPr/>
          </p:nvSpPr>
          <p:spPr bwMode="auto">
            <a:xfrm rot="20387992">
              <a:off x="9699517" y="8510277"/>
              <a:ext cx="45719" cy="145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4" name="AutoShape 15"/>
            <p:cNvSpPr>
              <a:spLocks noChangeArrowheads="1"/>
            </p:cNvSpPr>
            <p:nvPr/>
          </p:nvSpPr>
          <p:spPr bwMode="auto">
            <a:xfrm rot="19229760">
              <a:off x="9127187" y="8860808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5" name="AutoShape 15"/>
            <p:cNvSpPr>
              <a:spLocks noChangeArrowheads="1"/>
            </p:cNvSpPr>
            <p:nvPr/>
          </p:nvSpPr>
          <p:spPr bwMode="auto">
            <a:xfrm rot="19659426">
              <a:off x="9380906" y="8677434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6" name="AutoShape 56"/>
            <p:cNvSpPr>
              <a:spLocks noChangeArrowheads="1"/>
            </p:cNvSpPr>
            <p:nvPr/>
          </p:nvSpPr>
          <p:spPr bwMode="auto">
            <a:xfrm rot="9206976">
              <a:off x="9463914" y="8587237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7" name="AutoShape 14"/>
            <p:cNvSpPr>
              <a:spLocks noChangeArrowheads="1"/>
            </p:cNvSpPr>
            <p:nvPr/>
          </p:nvSpPr>
          <p:spPr bwMode="auto">
            <a:xfrm rot="19276712">
              <a:off x="9062834" y="8908485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8" name="AutoShape 56"/>
            <p:cNvSpPr>
              <a:spLocks noChangeArrowheads="1"/>
            </p:cNvSpPr>
            <p:nvPr/>
          </p:nvSpPr>
          <p:spPr bwMode="auto">
            <a:xfrm rot="8468328">
              <a:off x="9259438" y="8728353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sp>
        <p:nvSpPr>
          <p:cNvPr id="212" name="AutoShape 48"/>
          <p:cNvSpPr>
            <a:spLocks noChangeArrowheads="1"/>
          </p:cNvSpPr>
          <p:nvPr/>
        </p:nvSpPr>
        <p:spPr bwMode="auto">
          <a:xfrm>
            <a:off x="5571849" y="3262520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sp>
        <p:nvSpPr>
          <p:cNvPr id="213" name="AutoShape 14"/>
          <p:cNvSpPr>
            <a:spLocks noChangeArrowheads="1"/>
          </p:cNvSpPr>
          <p:nvPr/>
        </p:nvSpPr>
        <p:spPr bwMode="auto">
          <a:xfrm rot="16158">
            <a:off x="5201638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4" name="AutoShape 15"/>
          <p:cNvSpPr>
            <a:spLocks noChangeArrowheads="1"/>
          </p:cNvSpPr>
          <p:nvPr/>
        </p:nvSpPr>
        <p:spPr bwMode="auto">
          <a:xfrm rot="16158">
            <a:off x="5261403" y="3270277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5" name="AutoShape 14"/>
          <p:cNvSpPr>
            <a:spLocks noChangeArrowheads="1"/>
          </p:cNvSpPr>
          <p:nvPr/>
        </p:nvSpPr>
        <p:spPr bwMode="auto">
          <a:xfrm rot="16158">
            <a:off x="5326753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6" name="AutoShape 15"/>
          <p:cNvSpPr>
            <a:spLocks noChangeArrowheads="1"/>
          </p:cNvSpPr>
          <p:nvPr/>
        </p:nvSpPr>
        <p:spPr bwMode="auto">
          <a:xfrm rot="16158">
            <a:off x="5386543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7" name="AutoShape 14"/>
          <p:cNvSpPr>
            <a:spLocks noChangeArrowheads="1"/>
          </p:cNvSpPr>
          <p:nvPr/>
        </p:nvSpPr>
        <p:spPr bwMode="auto">
          <a:xfrm rot="16158">
            <a:off x="5451607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9" name="Text Box 151"/>
          <p:cNvSpPr txBox="1">
            <a:spLocks noChangeArrowheads="1"/>
          </p:cNvSpPr>
          <p:nvPr/>
        </p:nvSpPr>
        <p:spPr bwMode="auto">
          <a:xfrm>
            <a:off x="7326731" y="3467058"/>
            <a:ext cx="1618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sv-SE" sz="1400" b="1" dirty="0" smtClean="0"/>
              <a:t>Soft X-</a:t>
            </a:r>
            <a:r>
              <a:rPr lang="sv-SE" sz="1400" b="1" dirty="0" err="1" smtClean="0"/>
              <a:t>ray</a:t>
            </a:r>
            <a:r>
              <a:rPr lang="sv-SE" sz="1400" b="1" dirty="0" smtClean="0"/>
              <a:t> </a:t>
            </a:r>
            <a:r>
              <a:rPr lang="sv-SE" sz="1400" b="1" dirty="0" smtClean="0"/>
              <a:t>FEL </a:t>
            </a:r>
            <a:r>
              <a:rPr lang="sv-SE" sz="1400" b="1" dirty="0" smtClean="0"/>
              <a:t>(SXL)</a:t>
            </a:r>
            <a:endParaRPr lang="sv-SE" sz="1400" b="1" dirty="0"/>
          </a:p>
        </p:txBody>
      </p:sp>
      <p:cxnSp>
        <p:nvCxnSpPr>
          <p:cNvPr id="221" name="Straight Connector 234"/>
          <p:cNvCxnSpPr/>
          <p:nvPr/>
        </p:nvCxnSpPr>
        <p:spPr>
          <a:xfrm flipV="1">
            <a:off x="5451345" y="2986554"/>
            <a:ext cx="1680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upp 205"/>
          <p:cNvGrpSpPr>
            <a:grpSpLocks/>
          </p:cNvGrpSpPr>
          <p:nvPr/>
        </p:nvGrpSpPr>
        <p:grpSpPr bwMode="auto">
          <a:xfrm>
            <a:off x="4839753" y="2947708"/>
            <a:ext cx="611592" cy="239993"/>
            <a:chOff x="9062834" y="8470357"/>
            <a:chExt cx="1279343" cy="595932"/>
          </a:xfrm>
        </p:grpSpPr>
        <p:sp>
          <p:nvSpPr>
            <p:cNvPr id="231" name="Frihandsfigur 191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32" name="AutoShape 14"/>
            <p:cNvSpPr>
              <a:spLocks noChangeArrowheads="1"/>
            </p:cNvSpPr>
            <p:nvPr/>
          </p:nvSpPr>
          <p:spPr bwMode="auto">
            <a:xfrm rot="20387992">
              <a:off x="9588744" y="8547010"/>
              <a:ext cx="45719" cy="1387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3" name="AutoShape 14"/>
            <p:cNvSpPr>
              <a:spLocks noChangeArrowheads="1"/>
            </p:cNvSpPr>
            <p:nvPr/>
          </p:nvSpPr>
          <p:spPr bwMode="auto">
            <a:xfrm rot="20387992">
              <a:off x="9643958" y="8524563"/>
              <a:ext cx="45719" cy="14588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4" name="AutoShape 55"/>
            <p:cNvSpPr>
              <a:spLocks noChangeArrowheads="1"/>
            </p:cNvSpPr>
            <p:nvPr/>
          </p:nvSpPr>
          <p:spPr bwMode="auto">
            <a:xfrm rot="10800000">
              <a:off x="10077379" y="8470357"/>
              <a:ext cx="76862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5" name="AutoShape 56"/>
            <p:cNvSpPr>
              <a:spLocks noChangeArrowheads="1"/>
            </p:cNvSpPr>
            <p:nvPr/>
          </p:nvSpPr>
          <p:spPr bwMode="auto">
            <a:xfrm rot="9814767">
              <a:off x="9814041" y="8477791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6" name="AutoShape 15"/>
            <p:cNvSpPr>
              <a:spLocks noChangeArrowheads="1"/>
            </p:cNvSpPr>
            <p:nvPr/>
          </p:nvSpPr>
          <p:spPr bwMode="auto">
            <a:xfrm>
              <a:off x="10223432" y="8506869"/>
              <a:ext cx="45719" cy="1462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7" name="AutoShape 14"/>
            <p:cNvSpPr>
              <a:spLocks noChangeArrowheads="1"/>
            </p:cNvSpPr>
            <p:nvPr/>
          </p:nvSpPr>
          <p:spPr bwMode="auto">
            <a:xfrm>
              <a:off x="10296458" y="8506869"/>
              <a:ext cx="45719" cy="1439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8" name="AutoShape 15"/>
            <p:cNvSpPr>
              <a:spLocks noChangeArrowheads="1"/>
            </p:cNvSpPr>
            <p:nvPr/>
          </p:nvSpPr>
          <p:spPr bwMode="auto">
            <a:xfrm rot="21176831">
              <a:off x="9960411" y="8499580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9" name="AutoShape 14"/>
            <p:cNvSpPr>
              <a:spLocks noChangeArrowheads="1"/>
            </p:cNvSpPr>
            <p:nvPr/>
          </p:nvSpPr>
          <p:spPr bwMode="auto">
            <a:xfrm rot="20387992">
              <a:off x="9699517" y="8510277"/>
              <a:ext cx="45719" cy="145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0" name="AutoShape 15"/>
            <p:cNvSpPr>
              <a:spLocks noChangeArrowheads="1"/>
            </p:cNvSpPr>
            <p:nvPr/>
          </p:nvSpPr>
          <p:spPr bwMode="auto">
            <a:xfrm rot="19229760">
              <a:off x="9127187" y="8860808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1" name="AutoShape 15"/>
            <p:cNvSpPr>
              <a:spLocks noChangeArrowheads="1"/>
            </p:cNvSpPr>
            <p:nvPr/>
          </p:nvSpPr>
          <p:spPr bwMode="auto">
            <a:xfrm rot="19659426">
              <a:off x="9380906" y="8677434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2" name="AutoShape 56"/>
            <p:cNvSpPr>
              <a:spLocks noChangeArrowheads="1"/>
            </p:cNvSpPr>
            <p:nvPr/>
          </p:nvSpPr>
          <p:spPr bwMode="auto">
            <a:xfrm rot="9206976">
              <a:off x="9463914" y="8587237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3" name="AutoShape 14"/>
            <p:cNvSpPr>
              <a:spLocks noChangeArrowheads="1"/>
            </p:cNvSpPr>
            <p:nvPr/>
          </p:nvSpPr>
          <p:spPr bwMode="auto">
            <a:xfrm rot="19276712">
              <a:off x="9062834" y="8908485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4" name="AutoShape 56"/>
            <p:cNvSpPr>
              <a:spLocks noChangeArrowheads="1"/>
            </p:cNvSpPr>
            <p:nvPr/>
          </p:nvSpPr>
          <p:spPr bwMode="auto">
            <a:xfrm rot="8468328">
              <a:off x="9259438" y="8728353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sp>
        <p:nvSpPr>
          <p:cNvPr id="225" name="AutoShape 14"/>
          <p:cNvSpPr>
            <a:spLocks noChangeArrowheads="1"/>
          </p:cNvSpPr>
          <p:nvPr/>
        </p:nvSpPr>
        <p:spPr bwMode="auto">
          <a:xfrm rot="16158">
            <a:off x="5607334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6" name="AutoShape 15"/>
          <p:cNvSpPr>
            <a:spLocks noChangeArrowheads="1"/>
          </p:cNvSpPr>
          <p:nvPr/>
        </p:nvSpPr>
        <p:spPr bwMode="auto">
          <a:xfrm rot="16158">
            <a:off x="5667098" y="2930264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7" name="AutoShape 14"/>
          <p:cNvSpPr>
            <a:spLocks noChangeArrowheads="1"/>
          </p:cNvSpPr>
          <p:nvPr/>
        </p:nvSpPr>
        <p:spPr bwMode="auto">
          <a:xfrm rot="16158">
            <a:off x="5732449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8" name="AutoShape 15"/>
          <p:cNvSpPr>
            <a:spLocks noChangeArrowheads="1"/>
          </p:cNvSpPr>
          <p:nvPr/>
        </p:nvSpPr>
        <p:spPr bwMode="auto">
          <a:xfrm rot="16158">
            <a:off x="5792238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9" name="AutoShape 14"/>
          <p:cNvSpPr>
            <a:spLocks noChangeArrowheads="1"/>
          </p:cNvSpPr>
          <p:nvPr/>
        </p:nvSpPr>
        <p:spPr bwMode="auto">
          <a:xfrm rot="16158">
            <a:off x="5857302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30" name="Text Box 153"/>
          <p:cNvSpPr txBox="1">
            <a:spLocks noChangeArrowheads="1"/>
          </p:cNvSpPr>
          <p:nvPr/>
        </p:nvSpPr>
        <p:spPr bwMode="auto">
          <a:xfrm>
            <a:off x="6007240" y="3212582"/>
            <a:ext cx="1687471" cy="2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FemtoMAX</a:t>
            </a:r>
            <a:r>
              <a:rPr lang="sv-SE" sz="1000" b="1" dirty="0" smtClean="0"/>
              <a:t> (SPF)</a:t>
            </a:r>
            <a:endParaRPr lang="sv-SE" sz="1000" b="1" dirty="0"/>
          </a:p>
        </p:txBody>
      </p:sp>
      <p:cxnSp>
        <p:nvCxnSpPr>
          <p:cNvPr id="287" name="Straight Connector 234"/>
          <p:cNvCxnSpPr/>
          <p:nvPr/>
        </p:nvCxnSpPr>
        <p:spPr>
          <a:xfrm flipV="1">
            <a:off x="4903321" y="3643285"/>
            <a:ext cx="1680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234"/>
          <p:cNvCxnSpPr/>
          <p:nvPr/>
        </p:nvCxnSpPr>
        <p:spPr>
          <a:xfrm flipV="1">
            <a:off x="5695409" y="3651018"/>
            <a:ext cx="168008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AutoShape 14"/>
          <p:cNvSpPr>
            <a:spLocks noChangeArrowheads="1"/>
          </p:cNvSpPr>
          <p:nvPr/>
        </p:nvSpPr>
        <p:spPr bwMode="auto">
          <a:xfrm rot="16158">
            <a:off x="5059310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1" name="AutoShape 15"/>
          <p:cNvSpPr>
            <a:spLocks noChangeArrowheads="1"/>
          </p:cNvSpPr>
          <p:nvPr/>
        </p:nvSpPr>
        <p:spPr bwMode="auto">
          <a:xfrm rot="16158">
            <a:off x="5119074" y="358699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2" name="AutoShape 14"/>
          <p:cNvSpPr>
            <a:spLocks noChangeArrowheads="1"/>
          </p:cNvSpPr>
          <p:nvPr/>
        </p:nvSpPr>
        <p:spPr bwMode="auto">
          <a:xfrm rot="16158">
            <a:off x="5184425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3" name="AutoShape 15"/>
          <p:cNvSpPr>
            <a:spLocks noChangeArrowheads="1"/>
          </p:cNvSpPr>
          <p:nvPr/>
        </p:nvSpPr>
        <p:spPr bwMode="auto">
          <a:xfrm rot="16158">
            <a:off x="5244214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4" name="AutoShape 14"/>
          <p:cNvSpPr>
            <a:spLocks noChangeArrowheads="1"/>
          </p:cNvSpPr>
          <p:nvPr/>
        </p:nvSpPr>
        <p:spPr bwMode="auto">
          <a:xfrm rot="16158">
            <a:off x="5309278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303" name="AutoShape 48"/>
          <p:cNvSpPr>
            <a:spLocks noChangeArrowheads="1"/>
          </p:cNvSpPr>
          <p:nvPr/>
        </p:nvSpPr>
        <p:spPr bwMode="auto">
          <a:xfrm>
            <a:off x="6448906" y="3579010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sp>
        <p:nvSpPr>
          <p:cNvPr id="288" name="AutoShape 48"/>
          <p:cNvSpPr>
            <a:spLocks noChangeArrowheads="1"/>
          </p:cNvSpPr>
          <p:nvPr/>
        </p:nvSpPr>
        <p:spPr bwMode="auto">
          <a:xfrm>
            <a:off x="5429521" y="3579238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sp>
        <p:nvSpPr>
          <p:cNvPr id="289" name="AutoShape 48"/>
          <p:cNvSpPr>
            <a:spLocks noChangeArrowheads="1"/>
          </p:cNvSpPr>
          <p:nvPr/>
        </p:nvSpPr>
        <p:spPr bwMode="auto">
          <a:xfrm>
            <a:off x="5902958" y="3579010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pic>
        <p:nvPicPr>
          <p:cNvPr id="30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45" y="5300615"/>
            <a:ext cx="1843531" cy="172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/>
          <p:cNvSpPr txBox="1"/>
          <p:nvPr/>
        </p:nvSpPr>
        <p:spPr>
          <a:xfrm>
            <a:off x="4404027" y="4077072"/>
            <a:ext cx="3336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The science case for Swedish X-ray </a:t>
            </a:r>
            <a:r>
              <a:rPr lang="en-US" sz="1400" b="1" dirty="0" smtClean="0">
                <a:solidFill>
                  <a:schemeClr val="accent1"/>
                </a:solidFill>
              </a:rPr>
              <a:t>Lasers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Collaboration </a:t>
            </a:r>
            <a:r>
              <a:rPr lang="en-US" sz="1400" dirty="0">
                <a:solidFill>
                  <a:schemeClr val="accent1"/>
                </a:solidFill>
              </a:rPr>
              <a:t>between  MAX IV Laboratory, the Lund Laser Centre, the Stockholm-Uppsala FEL Centre, and Uppsala </a:t>
            </a:r>
            <a:r>
              <a:rPr lang="en-US" sz="1400" dirty="0" smtClean="0">
                <a:solidFill>
                  <a:schemeClr val="accent1"/>
                </a:solidFill>
              </a:rPr>
              <a:t>University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More than 40 proposals  for science case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http://www.llc.lu.se/sxlf </a:t>
            </a:r>
          </a:p>
        </p:txBody>
      </p:sp>
    </p:spTree>
    <p:extLst>
      <p:ext uri="{BB962C8B-B14F-4D97-AF65-F5344CB8AC3E}">
        <p14:creationId xmlns:p14="http://schemas.microsoft.com/office/powerpoint/2010/main" val="24676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Outlook and summary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29" name="Group 28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31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2" name="Group 31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3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108" name="Group 107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24" name="Straight Connector 123"/>
                          <p:cNvCxnSpPr>
                            <a:endCxn id="119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25" name="Group 124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26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126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28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71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3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4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5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6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7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8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9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3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29" name="Group 128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30" name="Group 129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35" name="Straight Connector 134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36" name="Group 135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37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38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39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0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41" name="Group 14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42" name="Group 1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45" name="Group 14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47" name="Group 14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53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54" name="Group 15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58" name="Group 15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63" name="Straight Connector 162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64" name="Straight Connector 163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65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66" name="Straight Connector 165"/>
                                                <p:cNvCxnSpPr>
                                                  <a:endCxn id="157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67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68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69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70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59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0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1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2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55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6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7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48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49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51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2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50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46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43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31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2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3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4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109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110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1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2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3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5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7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8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9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1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2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5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94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6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8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7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80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2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71" name="Straight Connector 70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Connector 71"/>
                        <p:cNvCxnSpPr>
                          <a:endCxn id="79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79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59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Block Arc 62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42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0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1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2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4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30" name="Straight Connector 4"/>
            <p:cNvCxnSpPr>
              <a:cxnSpLocks noChangeShapeType="1"/>
              <a:stCxn id="146" idx="3"/>
              <a:endCxn id="144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277975" y="4453040"/>
            <a:ext cx="3641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 smtClean="0"/>
              <a:t>report for a Soft X-ray FEL will most likely be funded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started looking at the possibility for a </a:t>
            </a:r>
            <a:r>
              <a:rPr lang="en-US" dirty="0" err="1" smtClean="0"/>
              <a:t>wakefield</a:t>
            </a:r>
            <a:r>
              <a:rPr lang="en-US" dirty="0" smtClean="0"/>
              <a:t> acceleration experiment, O. Lund, Lund Laser Center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90" name="Frihandsfigur 13"/>
          <p:cNvSpPr/>
          <p:nvPr/>
        </p:nvSpPr>
        <p:spPr>
          <a:xfrm>
            <a:off x="3999232" y="2852936"/>
            <a:ext cx="4965256" cy="1097192"/>
          </a:xfrm>
          <a:custGeom>
            <a:avLst/>
            <a:gdLst>
              <a:gd name="connsiteX0" fmla="*/ 2303813 w 10022774"/>
              <a:gd name="connsiteY0" fmla="*/ 0 h 1496290"/>
              <a:gd name="connsiteX1" fmla="*/ 2291937 w 10022774"/>
              <a:gd name="connsiteY1" fmla="*/ 700644 h 1496290"/>
              <a:gd name="connsiteX2" fmla="*/ 11875 w 10022774"/>
              <a:gd name="connsiteY2" fmla="*/ 700644 h 1496290"/>
              <a:gd name="connsiteX3" fmla="*/ 0 w 10022774"/>
              <a:gd name="connsiteY3" fmla="*/ 1496290 h 1496290"/>
              <a:gd name="connsiteX4" fmla="*/ 1793174 w 10022774"/>
              <a:gd name="connsiteY4" fmla="*/ 1282535 h 1496290"/>
              <a:gd name="connsiteX5" fmla="*/ 10022774 w 10022774"/>
              <a:gd name="connsiteY5" fmla="*/ 1270659 h 1496290"/>
              <a:gd name="connsiteX6" fmla="*/ 10010898 w 10022774"/>
              <a:gd name="connsiteY6" fmla="*/ 142503 h 1496290"/>
              <a:gd name="connsiteX7" fmla="*/ 2303813 w 10022774"/>
              <a:gd name="connsiteY7" fmla="*/ 0 h 1496290"/>
              <a:gd name="connsiteX0" fmla="*/ 2303813 w 10022774"/>
              <a:gd name="connsiteY0" fmla="*/ 11876 h 1508166"/>
              <a:gd name="connsiteX1" fmla="*/ 2291937 w 10022774"/>
              <a:gd name="connsiteY1" fmla="*/ 712520 h 1508166"/>
              <a:gd name="connsiteX2" fmla="*/ 11875 w 10022774"/>
              <a:gd name="connsiteY2" fmla="*/ 712520 h 1508166"/>
              <a:gd name="connsiteX3" fmla="*/ 0 w 10022774"/>
              <a:gd name="connsiteY3" fmla="*/ 1508166 h 1508166"/>
              <a:gd name="connsiteX4" fmla="*/ 1793174 w 10022774"/>
              <a:gd name="connsiteY4" fmla="*/ 1294411 h 1508166"/>
              <a:gd name="connsiteX5" fmla="*/ 10022774 w 10022774"/>
              <a:gd name="connsiteY5" fmla="*/ 1282535 h 1508166"/>
              <a:gd name="connsiteX6" fmla="*/ 10022774 w 10022774"/>
              <a:gd name="connsiteY6" fmla="*/ 0 h 1508166"/>
              <a:gd name="connsiteX7" fmla="*/ 2303813 w 10022774"/>
              <a:gd name="connsiteY7" fmla="*/ 11876 h 1508166"/>
              <a:gd name="connsiteX0" fmla="*/ 2303813 w 10032389"/>
              <a:gd name="connsiteY0" fmla="*/ 2261 h 1498551"/>
              <a:gd name="connsiteX1" fmla="*/ 2291937 w 10032389"/>
              <a:gd name="connsiteY1" fmla="*/ 702905 h 1498551"/>
              <a:gd name="connsiteX2" fmla="*/ 11875 w 10032389"/>
              <a:gd name="connsiteY2" fmla="*/ 702905 h 1498551"/>
              <a:gd name="connsiteX3" fmla="*/ 0 w 10032389"/>
              <a:gd name="connsiteY3" fmla="*/ 1498551 h 1498551"/>
              <a:gd name="connsiteX4" fmla="*/ 1793174 w 10032389"/>
              <a:gd name="connsiteY4" fmla="*/ 1284796 h 1498551"/>
              <a:gd name="connsiteX5" fmla="*/ 10022774 w 10032389"/>
              <a:gd name="connsiteY5" fmla="*/ 1272920 h 1498551"/>
              <a:gd name="connsiteX6" fmla="*/ 10032389 w 10032389"/>
              <a:gd name="connsiteY6" fmla="*/ 0 h 1498551"/>
              <a:gd name="connsiteX7" fmla="*/ 2303813 w 10032389"/>
              <a:gd name="connsiteY7" fmla="*/ 2261 h 1498551"/>
              <a:gd name="connsiteX0" fmla="*/ 2303813 w 10032389"/>
              <a:gd name="connsiteY0" fmla="*/ 2261 h 1498551"/>
              <a:gd name="connsiteX1" fmla="*/ 5893791 w 10032389"/>
              <a:gd name="connsiteY1" fmla="*/ 685995 h 1498551"/>
              <a:gd name="connsiteX2" fmla="*/ 11875 w 10032389"/>
              <a:gd name="connsiteY2" fmla="*/ 702905 h 1498551"/>
              <a:gd name="connsiteX3" fmla="*/ 0 w 10032389"/>
              <a:gd name="connsiteY3" fmla="*/ 1498551 h 1498551"/>
              <a:gd name="connsiteX4" fmla="*/ 1793174 w 10032389"/>
              <a:gd name="connsiteY4" fmla="*/ 1284796 h 1498551"/>
              <a:gd name="connsiteX5" fmla="*/ 10022774 w 10032389"/>
              <a:gd name="connsiteY5" fmla="*/ 1272920 h 1498551"/>
              <a:gd name="connsiteX6" fmla="*/ 10032389 w 10032389"/>
              <a:gd name="connsiteY6" fmla="*/ 0 h 1498551"/>
              <a:gd name="connsiteX7" fmla="*/ 2303813 w 10032389"/>
              <a:gd name="connsiteY7" fmla="*/ 2261 h 1498551"/>
              <a:gd name="connsiteX0" fmla="*/ 2303813 w 10032389"/>
              <a:gd name="connsiteY0" fmla="*/ 2261 h 1498551"/>
              <a:gd name="connsiteX1" fmla="*/ 5030106 w 10032389"/>
              <a:gd name="connsiteY1" fmla="*/ 499044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2303813 w 10032389"/>
              <a:gd name="connsiteY8" fmla="*/ 2261 h 1498551"/>
              <a:gd name="connsiteX0" fmla="*/ 2303813 w 10032389"/>
              <a:gd name="connsiteY0" fmla="*/ 2261 h 1498551"/>
              <a:gd name="connsiteX1" fmla="*/ 5892523 w 10032389"/>
              <a:gd name="connsiteY1" fmla="*/ 127022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2303813 w 10032389"/>
              <a:gd name="connsiteY8" fmla="*/ 2261 h 1498551"/>
              <a:gd name="connsiteX0" fmla="*/ 984825 w 10032389"/>
              <a:gd name="connsiteY0" fmla="*/ 103722 h 1498551"/>
              <a:gd name="connsiteX1" fmla="*/ 5892523 w 10032389"/>
              <a:gd name="connsiteY1" fmla="*/ 127022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984825 w 10032389"/>
              <a:gd name="connsiteY8" fmla="*/ 103722 h 1498551"/>
              <a:gd name="connsiteX0" fmla="*/ 984825 w 10032389"/>
              <a:gd name="connsiteY0" fmla="*/ 103722 h 1498551"/>
              <a:gd name="connsiteX1" fmla="*/ 5892523 w 10032389"/>
              <a:gd name="connsiteY1" fmla="*/ 127022 h 1498551"/>
              <a:gd name="connsiteX2" fmla="*/ 5893791 w 10032389"/>
              <a:gd name="connsiteY2" fmla="*/ 685995 h 1498551"/>
              <a:gd name="connsiteX3" fmla="*/ 11875 w 10032389"/>
              <a:gd name="connsiteY3" fmla="*/ 702905 h 1498551"/>
              <a:gd name="connsiteX4" fmla="*/ 0 w 10032389"/>
              <a:gd name="connsiteY4" fmla="*/ 1498551 h 1498551"/>
              <a:gd name="connsiteX5" fmla="*/ 1793174 w 10032389"/>
              <a:gd name="connsiteY5" fmla="*/ 1284796 h 1498551"/>
              <a:gd name="connsiteX6" fmla="*/ 10022774 w 10032389"/>
              <a:gd name="connsiteY6" fmla="*/ 1272920 h 1498551"/>
              <a:gd name="connsiteX7" fmla="*/ 10032389 w 10032389"/>
              <a:gd name="connsiteY7" fmla="*/ 0 h 1498551"/>
              <a:gd name="connsiteX8" fmla="*/ 4336791 w 10032389"/>
              <a:gd name="connsiteY8" fmla="*/ 76291 h 1498551"/>
              <a:gd name="connsiteX9" fmla="*/ 984825 w 10032389"/>
              <a:gd name="connsiteY9" fmla="*/ 103722 h 1498551"/>
              <a:gd name="connsiteX0" fmla="*/ 984825 w 10032389"/>
              <a:gd name="connsiteY0" fmla="*/ 636195 h 2031024"/>
              <a:gd name="connsiteX1" fmla="*/ 5892523 w 10032389"/>
              <a:gd name="connsiteY1" fmla="*/ 659495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532473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59495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25171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25171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1631 h 2031024"/>
              <a:gd name="connsiteX8" fmla="*/ 971680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22774 w 10032389"/>
              <a:gd name="connsiteY6" fmla="*/ 1805393 h 2031024"/>
              <a:gd name="connsiteX7" fmla="*/ 10032389 w 10032389"/>
              <a:gd name="connsiteY7" fmla="*/ 1631 h 2031024"/>
              <a:gd name="connsiteX8" fmla="*/ 995219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14927 w 10032389"/>
              <a:gd name="connsiteY6" fmla="*/ 1813239 h 2031024"/>
              <a:gd name="connsiteX7" fmla="*/ 10032389 w 10032389"/>
              <a:gd name="connsiteY7" fmla="*/ 1631 h 2031024"/>
              <a:gd name="connsiteX8" fmla="*/ 995219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36195 h 2031024"/>
              <a:gd name="connsiteX1" fmla="*/ 5892523 w 10032389"/>
              <a:gd name="connsiteY1" fmla="*/ 635957 h 2031024"/>
              <a:gd name="connsiteX2" fmla="*/ 5893791 w 10032389"/>
              <a:gd name="connsiteY2" fmla="*/ 1218468 h 2031024"/>
              <a:gd name="connsiteX3" fmla="*/ 11875 w 10032389"/>
              <a:gd name="connsiteY3" fmla="*/ 1235378 h 2031024"/>
              <a:gd name="connsiteX4" fmla="*/ 0 w 10032389"/>
              <a:gd name="connsiteY4" fmla="*/ 2031024 h 2031024"/>
              <a:gd name="connsiteX5" fmla="*/ 1793174 w 10032389"/>
              <a:gd name="connsiteY5" fmla="*/ 1817269 h 2031024"/>
              <a:gd name="connsiteX6" fmla="*/ 10030620 w 10032389"/>
              <a:gd name="connsiteY6" fmla="*/ 1836778 h 2031024"/>
              <a:gd name="connsiteX7" fmla="*/ 10032389 w 10032389"/>
              <a:gd name="connsiteY7" fmla="*/ 1631 h 2031024"/>
              <a:gd name="connsiteX8" fmla="*/ 995219 w 10032389"/>
              <a:gd name="connsiteY8" fmla="*/ 0 h 2031024"/>
              <a:gd name="connsiteX9" fmla="*/ 984825 w 10032389"/>
              <a:gd name="connsiteY9" fmla="*/ 636195 h 2031024"/>
              <a:gd name="connsiteX0" fmla="*/ 984825 w 10032389"/>
              <a:gd name="connsiteY0" fmla="*/ 665949 h 2060778"/>
              <a:gd name="connsiteX1" fmla="*/ 5892523 w 10032389"/>
              <a:gd name="connsiteY1" fmla="*/ 665711 h 2060778"/>
              <a:gd name="connsiteX2" fmla="*/ 5893791 w 10032389"/>
              <a:gd name="connsiteY2" fmla="*/ 1248222 h 2060778"/>
              <a:gd name="connsiteX3" fmla="*/ 11875 w 10032389"/>
              <a:gd name="connsiteY3" fmla="*/ 1265132 h 2060778"/>
              <a:gd name="connsiteX4" fmla="*/ 0 w 10032389"/>
              <a:gd name="connsiteY4" fmla="*/ 2060778 h 2060778"/>
              <a:gd name="connsiteX5" fmla="*/ 1793174 w 10032389"/>
              <a:gd name="connsiteY5" fmla="*/ 1847023 h 2060778"/>
              <a:gd name="connsiteX6" fmla="*/ 10030620 w 10032389"/>
              <a:gd name="connsiteY6" fmla="*/ 1866532 h 2060778"/>
              <a:gd name="connsiteX7" fmla="*/ 10032389 w 10032389"/>
              <a:gd name="connsiteY7" fmla="*/ 0 h 2060778"/>
              <a:gd name="connsiteX8" fmla="*/ 995219 w 10032389"/>
              <a:gd name="connsiteY8" fmla="*/ 29754 h 2060778"/>
              <a:gd name="connsiteX9" fmla="*/ 984825 w 10032389"/>
              <a:gd name="connsiteY9" fmla="*/ 665949 h 2060778"/>
              <a:gd name="connsiteX0" fmla="*/ 984825 w 10032389"/>
              <a:gd name="connsiteY0" fmla="*/ 675426 h 2070255"/>
              <a:gd name="connsiteX1" fmla="*/ 5892523 w 10032389"/>
              <a:gd name="connsiteY1" fmla="*/ 675188 h 2070255"/>
              <a:gd name="connsiteX2" fmla="*/ 5893791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1010912 w 10032389"/>
              <a:gd name="connsiteY8" fmla="*/ 0 h 2070255"/>
              <a:gd name="connsiteX9" fmla="*/ 984825 w 10032389"/>
              <a:gd name="connsiteY9" fmla="*/ 675426 h 2070255"/>
              <a:gd name="connsiteX0" fmla="*/ 984825 w 10032389"/>
              <a:gd name="connsiteY0" fmla="*/ 675426 h 2070255"/>
              <a:gd name="connsiteX1" fmla="*/ 5892523 w 10032389"/>
              <a:gd name="connsiteY1" fmla="*/ 675188 h 2070255"/>
              <a:gd name="connsiteX2" fmla="*/ 5893791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987372 w 10032389"/>
              <a:gd name="connsiteY8" fmla="*/ 0 h 2070255"/>
              <a:gd name="connsiteX9" fmla="*/ 984825 w 10032389"/>
              <a:gd name="connsiteY9" fmla="*/ 675426 h 2070255"/>
              <a:gd name="connsiteX0" fmla="*/ 984825 w 10032389"/>
              <a:gd name="connsiteY0" fmla="*/ 675426 h 2070255"/>
              <a:gd name="connsiteX1" fmla="*/ 5892523 w 10032389"/>
              <a:gd name="connsiteY1" fmla="*/ 675188 h 2070255"/>
              <a:gd name="connsiteX2" fmla="*/ 6428765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987372 w 10032389"/>
              <a:gd name="connsiteY8" fmla="*/ 0 h 2070255"/>
              <a:gd name="connsiteX9" fmla="*/ 984825 w 10032389"/>
              <a:gd name="connsiteY9" fmla="*/ 675426 h 2070255"/>
              <a:gd name="connsiteX0" fmla="*/ 984825 w 10032389"/>
              <a:gd name="connsiteY0" fmla="*/ 675426 h 2070255"/>
              <a:gd name="connsiteX1" fmla="*/ 6427498 w 10032389"/>
              <a:gd name="connsiteY1" fmla="*/ 675188 h 2070255"/>
              <a:gd name="connsiteX2" fmla="*/ 6428765 w 10032389"/>
              <a:gd name="connsiteY2" fmla="*/ 1257699 h 2070255"/>
              <a:gd name="connsiteX3" fmla="*/ 11875 w 10032389"/>
              <a:gd name="connsiteY3" fmla="*/ 1274609 h 2070255"/>
              <a:gd name="connsiteX4" fmla="*/ 0 w 10032389"/>
              <a:gd name="connsiteY4" fmla="*/ 2070255 h 2070255"/>
              <a:gd name="connsiteX5" fmla="*/ 1793174 w 10032389"/>
              <a:gd name="connsiteY5" fmla="*/ 1856500 h 2070255"/>
              <a:gd name="connsiteX6" fmla="*/ 10030620 w 10032389"/>
              <a:gd name="connsiteY6" fmla="*/ 1876009 h 2070255"/>
              <a:gd name="connsiteX7" fmla="*/ 10032389 w 10032389"/>
              <a:gd name="connsiteY7" fmla="*/ 9477 h 2070255"/>
              <a:gd name="connsiteX8" fmla="*/ 987372 w 10032389"/>
              <a:gd name="connsiteY8" fmla="*/ 0 h 2070255"/>
              <a:gd name="connsiteX9" fmla="*/ 984825 w 10032389"/>
              <a:gd name="connsiteY9" fmla="*/ 675426 h 20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2389" h="2070255">
                <a:moveTo>
                  <a:pt x="984825" y="675426"/>
                </a:moveTo>
                <a:lnTo>
                  <a:pt x="6427498" y="675188"/>
                </a:lnTo>
                <a:cubicBezTo>
                  <a:pt x="6427921" y="861512"/>
                  <a:pt x="6428342" y="1071375"/>
                  <a:pt x="6428765" y="1257699"/>
                </a:cubicBezTo>
                <a:lnTo>
                  <a:pt x="11875" y="1274609"/>
                </a:lnTo>
                <a:lnTo>
                  <a:pt x="0" y="2070255"/>
                </a:lnTo>
                <a:lnTo>
                  <a:pt x="1793174" y="1856500"/>
                </a:lnTo>
                <a:lnTo>
                  <a:pt x="10030620" y="1876009"/>
                </a:lnTo>
                <a:cubicBezTo>
                  <a:pt x="10031210" y="1264293"/>
                  <a:pt x="10031799" y="621193"/>
                  <a:pt x="10032389" y="9477"/>
                </a:cubicBezTo>
                <a:lnTo>
                  <a:pt x="987372" y="0"/>
                </a:lnTo>
                <a:lnTo>
                  <a:pt x="984825" y="675426"/>
                </a:lnTo>
                <a:close/>
              </a:path>
            </a:pathLst>
          </a:custGeom>
          <a:solidFill>
            <a:srgbClr val="FFDF7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800" dirty="0"/>
          </a:p>
        </p:txBody>
      </p:sp>
      <p:cxnSp>
        <p:nvCxnSpPr>
          <p:cNvPr id="193" name="Straight Connector 192"/>
          <p:cNvCxnSpPr>
            <a:endCxn id="243" idx="1"/>
          </p:cNvCxnSpPr>
          <p:nvPr/>
        </p:nvCxnSpPr>
        <p:spPr>
          <a:xfrm flipV="1">
            <a:off x="3953106" y="3163331"/>
            <a:ext cx="889049" cy="771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upp 206"/>
          <p:cNvGrpSpPr>
            <a:grpSpLocks/>
          </p:cNvGrpSpPr>
          <p:nvPr/>
        </p:nvGrpSpPr>
        <p:grpSpPr bwMode="auto">
          <a:xfrm flipH="1" flipV="1">
            <a:off x="3347322" y="3901001"/>
            <a:ext cx="611592" cy="239993"/>
            <a:chOff x="9074067" y="8451900"/>
            <a:chExt cx="1279343" cy="595933"/>
          </a:xfrm>
        </p:grpSpPr>
        <p:sp>
          <p:nvSpPr>
            <p:cNvPr id="273" name="Frihandsfigur 207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74" name="AutoShape 15"/>
            <p:cNvSpPr>
              <a:spLocks noChangeArrowheads="1"/>
            </p:cNvSpPr>
            <p:nvPr/>
          </p:nvSpPr>
          <p:spPr bwMode="auto">
            <a:xfrm rot="-2370240">
              <a:off x="9138421" y="8842352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5" name="AutoShape 55"/>
            <p:cNvSpPr>
              <a:spLocks noChangeArrowheads="1"/>
            </p:cNvSpPr>
            <p:nvPr/>
          </p:nvSpPr>
          <p:spPr bwMode="auto">
            <a:xfrm rot="10800000">
              <a:off x="10088613" y="8451900"/>
              <a:ext cx="76861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6" name="AutoShape 56"/>
            <p:cNvSpPr>
              <a:spLocks noChangeArrowheads="1"/>
            </p:cNvSpPr>
            <p:nvPr/>
          </p:nvSpPr>
          <p:spPr bwMode="auto">
            <a:xfrm rot="9814767">
              <a:off x="9825275" y="8459334"/>
              <a:ext cx="83705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7" name="AutoShape 56"/>
            <p:cNvSpPr>
              <a:spLocks noChangeArrowheads="1"/>
            </p:cNvSpPr>
            <p:nvPr/>
          </p:nvSpPr>
          <p:spPr bwMode="auto">
            <a:xfrm rot="9206976">
              <a:off x="9475147" y="8568779"/>
              <a:ext cx="83705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8" name="AutoShape 56"/>
            <p:cNvSpPr>
              <a:spLocks noChangeArrowheads="1"/>
            </p:cNvSpPr>
            <p:nvPr/>
          </p:nvSpPr>
          <p:spPr bwMode="auto">
            <a:xfrm rot="8468328">
              <a:off x="9270670" y="8709892"/>
              <a:ext cx="83705" cy="21558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9" name="AutoShape 15"/>
            <p:cNvSpPr>
              <a:spLocks noChangeArrowheads="1"/>
            </p:cNvSpPr>
            <p:nvPr/>
          </p:nvSpPr>
          <p:spPr bwMode="auto">
            <a:xfrm rot="-1940574">
              <a:off x="9392139" y="8658978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0" name="AutoShape 15"/>
            <p:cNvSpPr>
              <a:spLocks noChangeArrowheads="1"/>
            </p:cNvSpPr>
            <p:nvPr/>
          </p:nvSpPr>
          <p:spPr bwMode="auto">
            <a:xfrm>
              <a:off x="10234665" y="8488413"/>
              <a:ext cx="45719" cy="1462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1" name="AutoShape 14"/>
            <p:cNvSpPr>
              <a:spLocks noChangeArrowheads="1"/>
            </p:cNvSpPr>
            <p:nvPr/>
          </p:nvSpPr>
          <p:spPr bwMode="auto">
            <a:xfrm>
              <a:off x="10307691" y="8488413"/>
              <a:ext cx="45719" cy="1439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2" name="AutoShape 15"/>
            <p:cNvSpPr>
              <a:spLocks noChangeArrowheads="1"/>
            </p:cNvSpPr>
            <p:nvPr/>
          </p:nvSpPr>
          <p:spPr bwMode="auto">
            <a:xfrm rot="-423169">
              <a:off x="9971645" y="8481122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3" name="AutoShape 14"/>
            <p:cNvSpPr>
              <a:spLocks noChangeArrowheads="1"/>
            </p:cNvSpPr>
            <p:nvPr/>
          </p:nvSpPr>
          <p:spPr bwMode="auto">
            <a:xfrm rot="-1212008">
              <a:off x="9710750" y="8491821"/>
              <a:ext cx="45719" cy="1458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4" name="AutoShape 14"/>
            <p:cNvSpPr>
              <a:spLocks noChangeArrowheads="1"/>
            </p:cNvSpPr>
            <p:nvPr/>
          </p:nvSpPr>
          <p:spPr bwMode="auto">
            <a:xfrm rot="-1212008">
              <a:off x="9599977" y="8528553"/>
              <a:ext cx="45719" cy="1387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5" name="AutoShape 14"/>
            <p:cNvSpPr>
              <a:spLocks noChangeArrowheads="1"/>
            </p:cNvSpPr>
            <p:nvPr/>
          </p:nvSpPr>
          <p:spPr bwMode="auto">
            <a:xfrm rot="-1212008">
              <a:off x="9655191" y="8506106"/>
              <a:ext cx="45719" cy="14588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86" name="AutoShape 14"/>
            <p:cNvSpPr>
              <a:spLocks noChangeArrowheads="1"/>
            </p:cNvSpPr>
            <p:nvPr/>
          </p:nvSpPr>
          <p:spPr bwMode="auto">
            <a:xfrm rot="-2323288">
              <a:off x="9074067" y="8890029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cxnSp>
        <p:nvCxnSpPr>
          <p:cNvPr id="195" name="Straight Connector 194"/>
          <p:cNvCxnSpPr/>
          <p:nvPr/>
        </p:nvCxnSpPr>
        <p:spPr>
          <a:xfrm flipV="1">
            <a:off x="5045649" y="3322183"/>
            <a:ext cx="1040802" cy="4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 Box 151"/>
          <p:cNvSpPr txBox="1">
            <a:spLocks noChangeArrowheads="1"/>
          </p:cNvSpPr>
          <p:nvPr/>
        </p:nvSpPr>
        <p:spPr bwMode="auto">
          <a:xfrm>
            <a:off x="3024537" y="3175661"/>
            <a:ext cx="1364916" cy="17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sv-SE" sz="1400" b="1" dirty="0" smtClean="0"/>
              <a:t>BC2 @ 3 </a:t>
            </a:r>
            <a:r>
              <a:rPr lang="sv-SE" sz="1400" b="1" dirty="0"/>
              <a:t>G</a:t>
            </a:r>
            <a:r>
              <a:rPr lang="sv-SE" sz="1400" b="1" dirty="0" smtClean="0"/>
              <a:t>eV</a:t>
            </a:r>
            <a:endParaRPr lang="sv-SE" sz="1400" b="1" dirty="0"/>
          </a:p>
        </p:txBody>
      </p:sp>
      <p:grpSp>
        <p:nvGrpSpPr>
          <p:cNvPr id="197" name="Grupp 205"/>
          <p:cNvGrpSpPr>
            <a:grpSpLocks/>
          </p:cNvGrpSpPr>
          <p:nvPr/>
        </p:nvGrpSpPr>
        <p:grpSpPr bwMode="auto">
          <a:xfrm>
            <a:off x="4434058" y="3287720"/>
            <a:ext cx="611592" cy="239993"/>
            <a:chOff x="9062834" y="8470357"/>
            <a:chExt cx="1279343" cy="595932"/>
          </a:xfrm>
        </p:grpSpPr>
        <p:sp>
          <p:nvSpPr>
            <p:cNvPr id="259" name="Frihandsfigur 191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60" name="AutoShape 14"/>
            <p:cNvSpPr>
              <a:spLocks noChangeArrowheads="1"/>
            </p:cNvSpPr>
            <p:nvPr/>
          </p:nvSpPr>
          <p:spPr bwMode="auto">
            <a:xfrm rot="20387992">
              <a:off x="9588744" y="8547010"/>
              <a:ext cx="45719" cy="1387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1" name="AutoShape 14"/>
            <p:cNvSpPr>
              <a:spLocks noChangeArrowheads="1"/>
            </p:cNvSpPr>
            <p:nvPr/>
          </p:nvSpPr>
          <p:spPr bwMode="auto">
            <a:xfrm rot="20387992">
              <a:off x="9643958" y="8524563"/>
              <a:ext cx="45719" cy="14588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2" name="AutoShape 55"/>
            <p:cNvSpPr>
              <a:spLocks noChangeArrowheads="1"/>
            </p:cNvSpPr>
            <p:nvPr/>
          </p:nvSpPr>
          <p:spPr bwMode="auto">
            <a:xfrm rot="10800000">
              <a:off x="10077379" y="8470357"/>
              <a:ext cx="76862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3" name="AutoShape 56"/>
            <p:cNvSpPr>
              <a:spLocks noChangeArrowheads="1"/>
            </p:cNvSpPr>
            <p:nvPr/>
          </p:nvSpPr>
          <p:spPr bwMode="auto">
            <a:xfrm rot="9814767">
              <a:off x="9814041" y="8477791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4" name="AutoShape 15"/>
            <p:cNvSpPr>
              <a:spLocks noChangeArrowheads="1"/>
            </p:cNvSpPr>
            <p:nvPr/>
          </p:nvSpPr>
          <p:spPr bwMode="auto">
            <a:xfrm>
              <a:off x="10223432" y="8506869"/>
              <a:ext cx="45719" cy="1462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5" name="AutoShape 14"/>
            <p:cNvSpPr>
              <a:spLocks noChangeArrowheads="1"/>
            </p:cNvSpPr>
            <p:nvPr/>
          </p:nvSpPr>
          <p:spPr bwMode="auto">
            <a:xfrm>
              <a:off x="10296458" y="8506869"/>
              <a:ext cx="45719" cy="1439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6" name="AutoShape 15"/>
            <p:cNvSpPr>
              <a:spLocks noChangeArrowheads="1"/>
            </p:cNvSpPr>
            <p:nvPr/>
          </p:nvSpPr>
          <p:spPr bwMode="auto">
            <a:xfrm rot="21176831">
              <a:off x="9960411" y="8499580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7" name="AutoShape 14"/>
            <p:cNvSpPr>
              <a:spLocks noChangeArrowheads="1"/>
            </p:cNvSpPr>
            <p:nvPr/>
          </p:nvSpPr>
          <p:spPr bwMode="auto">
            <a:xfrm rot="20387992">
              <a:off x="9699517" y="8510277"/>
              <a:ext cx="45719" cy="145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8" name="AutoShape 15"/>
            <p:cNvSpPr>
              <a:spLocks noChangeArrowheads="1"/>
            </p:cNvSpPr>
            <p:nvPr/>
          </p:nvSpPr>
          <p:spPr bwMode="auto">
            <a:xfrm rot="19229760">
              <a:off x="9127187" y="8860808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69" name="AutoShape 15"/>
            <p:cNvSpPr>
              <a:spLocks noChangeArrowheads="1"/>
            </p:cNvSpPr>
            <p:nvPr/>
          </p:nvSpPr>
          <p:spPr bwMode="auto">
            <a:xfrm rot="19659426">
              <a:off x="9380906" y="8677434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0" name="AutoShape 56"/>
            <p:cNvSpPr>
              <a:spLocks noChangeArrowheads="1"/>
            </p:cNvSpPr>
            <p:nvPr/>
          </p:nvSpPr>
          <p:spPr bwMode="auto">
            <a:xfrm rot="9206976">
              <a:off x="9463914" y="8587237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1" name="AutoShape 14"/>
            <p:cNvSpPr>
              <a:spLocks noChangeArrowheads="1"/>
            </p:cNvSpPr>
            <p:nvPr/>
          </p:nvSpPr>
          <p:spPr bwMode="auto">
            <a:xfrm rot="19276712">
              <a:off x="9062834" y="8908485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72" name="AutoShape 56"/>
            <p:cNvSpPr>
              <a:spLocks noChangeArrowheads="1"/>
            </p:cNvSpPr>
            <p:nvPr/>
          </p:nvSpPr>
          <p:spPr bwMode="auto">
            <a:xfrm rot="8468328">
              <a:off x="9259438" y="8728353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cxnSp>
        <p:nvCxnSpPr>
          <p:cNvPr id="198" name="Straight Connector 234"/>
          <p:cNvCxnSpPr/>
          <p:nvPr/>
        </p:nvCxnSpPr>
        <p:spPr>
          <a:xfrm flipV="1">
            <a:off x="4692868" y="3642693"/>
            <a:ext cx="390783" cy="1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upp 205"/>
          <p:cNvGrpSpPr>
            <a:grpSpLocks/>
          </p:cNvGrpSpPr>
          <p:nvPr/>
        </p:nvGrpSpPr>
        <p:grpSpPr bwMode="auto">
          <a:xfrm>
            <a:off x="4081276" y="3598245"/>
            <a:ext cx="611592" cy="239993"/>
            <a:chOff x="9062834" y="8470357"/>
            <a:chExt cx="1279343" cy="595932"/>
          </a:xfrm>
        </p:grpSpPr>
        <p:sp>
          <p:nvSpPr>
            <p:cNvPr id="245" name="Frihandsfigur 191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46" name="AutoShape 14"/>
            <p:cNvSpPr>
              <a:spLocks noChangeArrowheads="1"/>
            </p:cNvSpPr>
            <p:nvPr/>
          </p:nvSpPr>
          <p:spPr bwMode="auto">
            <a:xfrm rot="20387992">
              <a:off x="9588744" y="8547010"/>
              <a:ext cx="45719" cy="1387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7" name="AutoShape 14"/>
            <p:cNvSpPr>
              <a:spLocks noChangeArrowheads="1"/>
            </p:cNvSpPr>
            <p:nvPr/>
          </p:nvSpPr>
          <p:spPr bwMode="auto">
            <a:xfrm rot="20387992">
              <a:off x="9643958" y="8524563"/>
              <a:ext cx="45719" cy="14588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8" name="AutoShape 55"/>
            <p:cNvSpPr>
              <a:spLocks noChangeArrowheads="1"/>
            </p:cNvSpPr>
            <p:nvPr/>
          </p:nvSpPr>
          <p:spPr bwMode="auto">
            <a:xfrm rot="10800000">
              <a:off x="10077379" y="8470357"/>
              <a:ext cx="76862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9" name="AutoShape 56"/>
            <p:cNvSpPr>
              <a:spLocks noChangeArrowheads="1"/>
            </p:cNvSpPr>
            <p:nvPr/>
          </p:nvSpPr>
          <p:spPr bwMode="auto">
            <a:xfrm rot="9814767">
              <a:off x="9814041" y="8477791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0" name="AutoShape 15"/>
            <p:cNvSpPr>
              <a:spLocks noChangeArrowheads="1"/>
            </p:cNvSpPr>
            <p:nvPr/>
          </p:nvSpPr>
          <p:spPr bwMode="auto">
            <a:xfrm>
              <a:off x="10223432" y="8506869"/>
              <a:ext cx="45719" cy="1462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1" name="AutoShape 14"/>
            <p:cNvSpPr>
              <a:spLocks noChangeArrowheads="1"/>
            </p:cNvSpPr>
            <p:nvPr/>
          </p:nvSpPr>
          <p:spPr bwMode="auto">
            <a:xfrm>
              <a:off x="10296458" y="8506869"/>
              <a:ext cx="45719" cy="1439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2" name="AutoShape 15"/>
            <p:cNvSpPr>
              <a:spLocks noChangeArrowheads="1"/>
            </p:cNvSpPr>
            <p:nvPr/>
          </p:nvSpPr>
          <p:spPr bwMode="auto">
            <a:xfrm rot="21176831">
              <a:off x="9960411" y="8499580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3" name="AutoShape 14"/>
            <p:cNvSpPr>
              <a:spLocks noChangeArrowheads="1"/>
            </p:cNvSpPr>
            <p:nvPr/>
          </p:nvSpPr>
          <p:spPr bwMode="auto">
            <a:xfrm rot="20387992">
              <a:off x="9699517" y="8510277"/>
              <a:ext cx="45719" cy="145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4" name="AutoShape 15"/>
            <p:cNvSpPr>
              <a:spLocks noChangeArrowheads="1"/>
            </p:cNvSpPr>
            <p:nvPr/>
          </p:nvSpPr>
          <p:spPr bwMode="auto">
            <a:xfrm rot="19229760">
              <a:off x="9127187" y="8860808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5" name="AutoShape 15"/>
            <p:cNvSpPr>
              <a:spLocks noChangeArrowheads="1"/>
            </p:cNvSpPr>
            <p:nvPr/>
          </p:nvSpPr>
          <p:spPr bwMode="auto">
            <a:xfrm rot="19659426">
              <a:off x="9380906" y="8677434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6" name="AutoShape 56"/>
            <p:cNvSpPr>
              <a:spLocks noChangeArrowheads="1"/>
            </p:cNvSpPr>
            <p:nvPr/>
          </p:nvSpPr>
          <p:spPr bwMode="auto">
            <a:xfrm rot="9206976">
              <a:off x="9463914" y="8587237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7" name="AutoShape 14"/>
            <p:cNvSpPr>
              <a:spLocks noChangeArrowheads="1"/>
            </p:cNvSpPr>
            <p:nvPr/>
          </p:nvSpPr>
          <p:spPr bwMode="auto">
            <a:xfrm rot="19276712">
              <a:off x="9062834" y="8908485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58" name="AutoShape 56"/>
            <p:cNvSpPr>
              <a:spLocks noChangeArrowheads="1"/>
            </p:cNvSpPr>
            <p:nvPr/>
          </p:nvSpPr>
          <p:spPr bwMode="auto">
            <a:xfrm rot="8468328">
              <a:off x="9259438" y="8728353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sp>
        <p:nvSpPr>
          <p:cNvPr id="212" name="AutoShape 48"/>
          <p:cNvSpPr>
            <a:spLocks noChangeArrowheads="1"/>
          </p:cNvSpPr>
          <p:nvPr/>
        </p:nvSpPr>
        <p:spPr bwMode="auto">
          <a:xfrm>
            <a:off x="5571849" y="3262520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sp>
        <p:nvSpPr>
          <p:cNvPr id="213" name="AutoShape 14"/>
          <p:cNvSpPr>
            <a:spLocks noChangeArrowheads="1"/>
          </p:cNvSpPr>
          <p:nvPr/>
        </p:nvSpPr>
        <p:spPr bwMode="auto">
          <a:xfrm rot="16158">
            <a:off x="5201638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4" name="AutoShape 15"/>
          <p:cNvSpPr>
            <a:spLocks noChangeArrowheads="1"/>
          </p:cNvSpPr>
          <p:nvPr/>
        </p:nvSpPr>
        <p:spPr bwMode="auto">
          <a:xfrm rot="16158">
            <a:off x="5261403" y="3270277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5" name="AutoShape 14"/>
          <p:cNvSpPr>
            <a:spLocks noChangeArrowheads="1"/>
          </p:cNvSpPr>
          <p:nvPr/>
        </p:nvSpPr>
        <p:spPr bwMode="auto">
          <a:xfrm rot="16158">
            <a:off x="5326753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6" name="AutoShape 15"/>
          <p:cNvSpPr>
            <a:spLocks noChangeArrowheads="1"/>
          </p:cNvSpPr>
          <p:nvPr/>
        </p:nvSpPr>
        <p:spPr bwMode="auto">
          <a:xfrm rot="16158">
            <a:off x="5386543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7" name="AutoShape 14"/>
          <p:cNvSpPr>
            <a:spLocks noChangeArrowheads="1"/>
          </p:cNvSpPr>
          <p:nvPr/>
        </p:nvSpPr>
        <p:spPr bwMode="auto">
          <a:xfrm rot="16158">
            <a:off x="5451607" y="3268648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19" name="Text Box 151"/>
          <p:cNvSpPr txBox="1">
            <a:spLocks noChangeArrowheads="1"/>
          </p:cNvSpPr>
          <p:nvPr/>
        </p:nvSpPr>
        <p:spPr bwMode="auto">
          <a:xfrm>
            <a:off x="7326731" y="3467058"/>
            <a:ext cx="1618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sv-SE" sz="1400" b="1" dirty="0" smtClean="0"/>
              <a:t>Soft X-</a:t>
            </a:r>
            <a:r>
              <a:rPr lang="sv-SE" sz="1400" b="1" dirty="0" err="1" smtClean="0"/>
              <a:t>ray</a:t>
            </a:r>
            <a:r>
              <a:rPr lang="sv-SE" sz="1400" b="1" dirty="0" smtClean="0"/>
              <a:t> </a:t>
            </a:r>
            <a:r>
              <a:rPr lang="sv-SE" sz="1400" b="1" dirty="0" smtClean="0"/>
              <a:t>FEL </a:t>
            </a:r>
            <a:r>
              <a:rPr lang="sv-SE" sz="1400" b="1" dirty="0" smtClean="0"/>
              <a:t>(SXL)</a:t>
            </a:r>
            <a:endParaRPr lang="sv-SE" sz="1400" b="1" dirty="0"/>
          </a:p>
        </p:txBody>
      </p:sp>
      <p:cxnSp>
        <p:nvCxnSpPr>
          <p:cNvPr id="221" name="Straight Connector 234"/>
          <p:cNvCxnSpPr/>
          <p:nvPr/>
        </p:nvCxnSpPr>
        <p:spPr>
          <a:xfrm flipV="1">
            <a:off x="5451345" y="2986554"/>
            <a:ext cx="1680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upp 205"/>
          <p:cNvGrpSpPr>
            <a:grpSpLocks/>
          </p:cNvGrpSpPr>
          <p:nvPr/>
        </p:nvGrpSpPr>
        <p:grpSpPr bwMode="auto">
          <a:xfrm>
            <a:off x="4839753" y="2947708"/>
            <a:ext cx="611592" cy="239993"/>
            <a:chOff x="9062834" y="8470357"/>
            <a:chExt cx="1279343" cy="595932"/>
          </a:xfrm>
        </p:grpSpPr>
        <p:sp>
          <p:nvSpPr>
            <p:cNvPr id="231" name="Frihandsfigur 191"/>
            <p:cNvSpPr>
              <a:spLocks/>
            </p:cNvSpPr>
            <p:nvPr/>
          </p:nvSpPr>
          <p:spPr bwMode="auto">
            <a:xfrm>
              <a:off x="9098015" y="8555932"/>
              <a:ext cx="1240631" cy="416719"/>
            </a:xfrm>
            <a:custGeom>
              <a:avLst/>
              <a:gdLst>
                <a:gd name="T0" fmla="*/ 0 w 1240631"/>
                <a:gd name="T1" fmla="*/ 416719 h 416719"/>
                <a:gd name="T2" fmla="*/ 219075 w 1240631"/>
                <a:gd name="T3" fmla="*/ 261937 h 416719"/>
                <a:gd name="T4" fmla="*/ 421481 w 1240631"/>
                <a:gd name="T5" fmla="*/ 119062 h 416719"/>
                <a:gd name="T6" fmla="*/ 583406 w 1240631"/>
                <a:gd name="T7" fmla="*/ 28575 h 416719"/>
                <a:gd name="T8" fmla="*/ 778668 w 1240631"/>
                <a:gd name="T9" fmla="*/ 7144 h 416719"/>
                <a:gd name="T10" fmla="*/ 1031081 w 1240631"/>
                <a:gd name="T11" fmla="*/ 0 h 416719"/>
                <a:gd name="T12" fmla="*/ 1240631 w 1240631"/>
                <a:gd name="T13" fmla="*/ 2381 h 416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631"/>
                <a:gd name="T22" fmla="*/ 0 h 416719"/>
                <a:gd name="T23" fmla="*/ 1240631 w 1240631"/>
                <a:gd name="T24" fmla="*/ 416719 h 416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631" h="416719">
                  <a:moveTo>
                    <a:pt x="0" y="416719"/>
                  </a:moveTo>
                  <a:lnTo>
                    <a:pt x="219075" y="261937"/>
                  </a:lnTo>
                  <a:cubicBezTo>
                    <a:pt x="289322" y="212328"/>
                    <a:pt x="360759" y="157956"/>
                    <a:pt x="421481" y="119062"/>
                  </a:cubicBezTo>
                  <a:cubicBezTo>
                    <a:pt x="482203" y="80168"/>
                    <a:pt x="523875" y="47228"/>
                    <a:pt x="583406" y="28575"/>
                  </a:cubicBezTo>
                  <a:cubicBezTo>
                    <a:pt x="642937" y="9922"/>
                    <a:pt x="704056" y="11907"/>
                    <a:pt x="778668" y="7144"/>
                  </a:cubicBezTo>
                  <a:cubicBezTo>
                    <a:pt x="853281" y="2382"/>
                    <a:pt x="1031081" y="0"/>
                    <a:pt x="1031081" y="0"/>
                  </a:cubicBezTo>
                  <a:lnTo>
                    <a:pt x="1240631" y="238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232" name="AutoShape 14"/>
            <p:cNvSpPr>
              <a:spLocks noChangeArrowheads="1"/>
            </p:cNvSpPr>
            <p:nvPr/>
          </p:nvSpPr>
          <p:spPr bwMode="auto">
            <a:xfrm rot="20387992">
              <a:off x="9588744" y="8547010"/>
              <a:ext cx="45719" cy="1387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3" name="AutoShape 14"/>
            <p:cNvSpPr>
              <a:spLocks noChangeArrowheads="1"/>
            </p:cNvSpPr>
            <p:nvPr/>
          </p:nvSpPr>
          <p:spPr bwMode="auto">
            <a:xfrm rot="20387992">
              <a:off x="9643958" y="8524563"/>
              <a:ext cx="45719" cy="14588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4" name="AutoShape 55"/>
            <p:cNvSpPr>
              <a:spLocks noChangeArrowheads="1"/>
            </p:cNvSpPr>
            <p:nvPr/>
          </p:nvSpPr>
          <p:spPr bwMode="auto">
            <a:xfrm rot="10800000">
              <a:off x="10077379" y="8470357"/>
              <a:ext cx="76862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5" name="AutoShape 56"/>
            <p:cNvSpPr>
              <a:spLocks noChangeArrowheads="1"/>
            </p:cNvSpPr>
            <p:nvPr/>
          </p:nvSpPr>
          <p:spPr bwMode="auto">
            <a:xfrm rot="9814767">
              <a:off x="9814041" y="8477791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6" name="AutoShape 15"/>
            <p:cNvSpPr>
              <a:spLocks noChangeArrowheads="1"/>
            </p:cNvSpPr>
            <p:nvPr/>
          </p:nvSpPr>
          <p:spPr bwMode="auto">
            <a:xfrm>
              <a:off x="10223432" y="8506869"/>
              <a:ext cx="45719" cy="1462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7" name="AutoShape 14"/>
            <p:cNvSpPr>
              <a:spLocks noChangeArrowheads="1"/>
            </p:cNvSpPr>
            <p:nvPr/>
          </p:nvSpPr>
          <p:spPr bwMode="auto">
            <a:xfrm>
              <a:off x="10296458" y="8506869"/>
              <a:ext cx="45719" cy="1439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8" name="AutoShape 15"/>
            <p:cNvSpPr>
              <a:spLocks noChangeArrowheads="1"/>
            </p:cNvSpPr>
            <p:nvPr/>
          </p:nvSpPr>
          <p:spPr bwMode="auto">
            <a:xfrm rot="21176831">
              <a:off x="9960411" y="8499580"/>
              <a:ext cx="45719" cy="146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39" name="AutoShape 14"/>
            <p:cNvSpPr>
              <a:spLocks noChangeArrowheads="1"/>
            </p:cNvSpPr>
            <p:nvPr/>
          </p:nvSpPr>
          <p:spPr bwMode="auto">
            <a:xfrm rot="20387992">
              <a:off x="9699517" y="8510277"/>
              <a:ext cx="45719" cy="145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0" name="AutoShape 15"/>
            <p:cNvSpPr>
              <a:spLocks noChangeArrowheads="1"/>
            </p:cNvSpPr>
            <p:nvPr/>
          </p:nvSpPr>
          <p:spPr bwMode="auto">
            <a:xfrm rot="19229760">
              <a:off x="9127187" y="8860808"/>
              <a:ext cx="45719" cy="1584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1" name="AutoShape 15"/>
            <p:cNvSpPr>
              <a:spLocks noChangeArrowheads="1"/>
            </p:cNvSpPr>
            <p:nvPr/>
          </p:nvSpPr>
          <p:spPr bwMode="auto">
            <a:xfrm rot="19659426">
              <a:off x="9380906" y="8677434"/>
              <a:ext cx="45719" cy="158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2" name="AutoShape 56"/>
            <p:cNvSpPr>
              <a:spLocks noChangeArrowheads="1"/>
            </p:cNvSpPr>
            <p:nvPr/>
          </p:nvSpPr>
          <p:spPr bwMode="auto">
            <a:xfrm rot="9206976">
              <a:off x="9463914" y="8587237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3" name="AutoShape 14"/>
            <p:cNvSpPr>
              <a:spLocks noChangeArrowheads="1"/>
            </p:cNvSpPr>
            <p:nvPr/>
          </p:nvSpPr>
          <p:spPr bwMode="auto">
            <a:xfrm rot="19276712">
              <a:off x="9062834" y="8908485"/>
              <a:ext cx="45719" cy="1578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  <p:sp>
          <p:nvSpPr>
            <p:cNvPr id="244" name="AutoShape 56"/>
            <p:cNvSpPr>
              <a:spLocks noChangeArrowheads="1"/>
            </p:cNvSpPr>
            <p:nvPr/>
          </p:nvSpPr>
          <p:spPr bwMode="auto">
            <a:xfrm rot="8468328">
              <a:off x="9259438" y="8728353"/>
              <a:ext cx="83705" cy="215587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700" dirty="0"/>
            </a:p>
          </p:txBody>
        </p:sp>
      </p:grpSp>
      <p:sp>
        <p:nvSpPr>
          <p:cNvPr id="225" name="AutoShape 14"/>
          <p:cNvSpPr>
            <a:spLocks noChangeArrowheads="1"/>
          </p:cNvSpPr>
          <p:nvPr/>
        </p:nvSpPr>
        <p:spPr bwMode="auto">
          <a:xfrm rot="16158">
            <a:off x="5607334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6" name="AutoShape 15"/>
          <p:cNvSpPr>
            <a:spLocks noChangeArrowheads="1"/>
          </p:cNvSpPr>
          <p:nvPr/>
        </p:nvSpPr>
        <p:spPr bwMode="auto">
          <a:xfrm rot="16158">
            <a:off x="5667098" y="2930264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7" name="AutoShape 14"/>
          <p:cNvSpPr>
            <a:spLocks noChangeArrowheads="1"/>
          </p:cNvSpPr>
          <p:nvPr/>
        </p:nvSpPr>
        <p:spPr bwMode="auto">
          <a:xfrm rot="16158">
            <a:off x="5732449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8" name="AutoShape 15"/>
          <p:cNvSpPr>
            <a:spLocks noChangeArrowheads="1"/>
          </p:cNvSpPr>
          <p:nvPr/>
        </p:nvSpPr>
        <p:spPr bwMode="auto">
          <a:xfrm rot="16158">
            <a:off x="5792238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29" name="AutoShape 14"/>
          <p:cNvSpPr>
            <a:spLocks noChangeArrowheads="1"/>
          </p:cNvSpPr>
          <p:nvPr/>
        </p:nvSpPr>
        <p:spPr bwMode="auto">
          <a:xfrm rot="16158">
            <a:off x="5857302" y="292863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30" name="Text Box 153"/>
          <p:cNvSpPr txBox="1">
            <a:spLocks noChangeArrowheads="1"/>
          </p:cNvSpPr>
          <p:nvPr/>
        </p:nvSpPr>
        <p:spPr bwMode="auto">
          <a:xfrm>
            <a:off x="6007240" y="3212582"/>
            <a:ext cx="1687471" cy="2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FemtoMAX</a:t>
            </a:r>
            <a:r>
              <a:rPr lang="sv-SE" sz="1000" b="1" dirty="0" smtClean="0"/>
              <a:t> (SPF)</a:t>
            </a:r>
            <a:endParaRPr lang="sv-SE" sz="1000" b="1" dirty="0"/>
          </a:p>
        </p:txBody>
      </p:sp>
      <p:cxnSp>
        <p:nvCxnSpPr>
          <p:cNvPr id="287" name="Straight Connector 234"/>
          <p:cNvCxnSpPr/>
          <p:nvPr/>
        </p:nvCxnSpPr>
        <p:spPr>
          <a:xfrm flipV="1">
            <a:off x="4903321" y="3643285"/>
            <a:ext cx="1680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234"/>
          <p:cNvCxnSpPr/>
          <p:nvPr/>
        </p:nvCxnSpPr>
        <p:spPr>
          <a:xfrm flipV="1">
            <a:off x="5695409" y="3651018"/>
            <a:ext cx="168008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AutoShape 14"/>
          <p:cNvSpPr>
            <a:spLocks noChangeArrowheads="1"/>
          </p:cNvSpPr>
          <p:nvPr/>
        </p:nvSpPr>
        <p:spPr bwMode="auto">
          <a:xfrm rot="16158">
            <a:off x="5059310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1" name="AutoShape 15"/>
          <p:cNvSpPr>
            <a:spLocks noChangeArrowheads="1"/>
          </p:cNvSpPr>
          <p:nvPr/>
        </p:nvSpPr>
        <p:spPr bwMode="auto">
          <a:xfrm rot="16158">
            <a:off x="5119074" y="3586995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2" name="AutoShape 14"/>
          <p:cNvSpPr>
            <a:spLocks noChangeArrowheads="1"/>
          </p:cNvSpPr>
          <p:nvPr/>
        </p:nvSpPr>
        <p:spPr bwMode="auto">
          <a:xfrm rot="16158">
            <a:off x="5184425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3" name="AutoShape 15"/>
          <p:cNvSpPr>
            <a:spLocks noChangeArrowheads="1"/>
          </p:cNvSpPr>
          <p:nvPr/>
        </p:nvSpPr>
        <p:spPr bwMode="auto">
          <a:xfrm rot="16158">
            <a:off x="5244214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294" name="AutoShape 14"/>
          <p:cNvSpPr>
            <a:spLocks noChangeArrowheads="1"/>
          </p:cNvSpPr>
          <p:nvPr/>
        </p:nvSpPr>
        <p:spPr bwMode="auto">
          <a:xfrm rot="16158">
            <a:off x="5309278" y="3585366"/>
            <a:ext cx="39141" cy="120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4800" b="1" dirty="0"/>
          </a:p>
        </p:txBody>
      </p:sp>
      <p:sp>
        <p:nvSpPr>
          <p:cNvPr id="303" name="AutoShape 48"/>
          <p:cNvSpPr>
            <a:spLocks noChangeArrowheads="1"/>
          </p:cNvSpPr>
          <p:nvPr/>
        </p:nvSpPr>
        <p:spPr bwMode="auto">
          <a:xfrm>
            <a:off x="6448906" y="3579010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sp>
        <p:nvSpPr>
          <p:cNvPr id="288" name="AutoShape 48"/>
          <p:cNvSpPr>
            <a:spLocks noChangeArrowheads="1"/>
          </p:cNvSpPr>
          <p:nvPr/>
        </p:nvSpPr>
        <p:spPr bwMode="auto">
          <a:xfrm>
            <a:off x="5429521" y="3579238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sp>
        <p:nvSpPr>
          <p:cNvPr id="289" name="AutoShape 48"/>
          <p:cNvSpPr>
            <a:spLocks noChangeArrowheads="1"/>
          </p:cNvSpPr>
          <p:nvPr/>
        </p:nvSpPr>
        <p:spPr bwMode="auto">
          <a:xfrm>
            <a:off x="5902958" y="3579010"/>
            <a:ext cx="398631" cy="128095"/>
          </a:xfrm>
          <a:prstGeom prst="roundRect">
            <a:avLst>
              <a:gd name="adj" fmla="val 16667"/>
            </a:avLst>
          </a:prstGeom>
          <a:pattFill prst="dkVert">
            <a:fgClr>
              <a:srgbClr val="00B050"/>
            </a:fgClr>
            <a:bgClr>
              <a:srgbClr val="8DC73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79525"/>
            <a:r>
              <a:rPr lang="sv-SE" sz="1050" dirty="0"/>
              <a:t>U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6176" y="2852936"/>
            <a:ext cx="2583072" cy="3227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Wakefield</a:t>
            </a:r>
            <a:r>
              <a:rPr lang="sv-SE" dirty="0" smtClean="0"/>
              <a:t> acceleration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3167" y="4282095"/>
            <a:ext cx="4330322" cy="243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66" y="4293096"/>
            <a:ext cx="1911187" cy="16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"/>
          <a:stretch/>
        </p:blipFill>
        <p:spPr>
          <a:xfrm>
            <a:off x="0" y="381000"/>
            <a:ext cx="9144000" cy="59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linac overview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73354" y="3430741"/>
            <a:ext cx="261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High brightness driver for the Short Pulse Facility</a:t>
            </a:r>
          </a:p>
        </p:txBody>
      </p:sp>
      <p:graphicFrame>
        <p:nvGraphicFramePr>
          <p:cNvPr id="167" name="Table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44324"/>
              </p:ext>
            </p:extLst>
          </p:nvPr>
        </p:nvGraphicFramePr>
        <p:xfrm>
          <a:off x="3802783" y="4171662"/>
          <a:ext cx="3649537" cy="26729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8095"/>
                <a:gridCol w="1200721"/>
                <a:gridCol w="1200721"/>
              </a:tblGrid>
              <a:tr h="307056">
                <a:tc>
                  <a:txBody>
                    <a:bodyPr/>
                    <a:lstStyle/>
                    <a:p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Currently</a:t>
                      </a: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Energy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3GeV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3 GeV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037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Repetition rate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100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Charge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100 pC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100-300 pC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Bunch length (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100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 – 300 fs</a:t>
                      </a: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Emittance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 mm </a:t>
                      </a:r>
                      <a:r>
                        <a:rPr lang="en-US" sz="1400" noProof="0" dirty="0" err="1" smtClean="0"/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1-3 mm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Energy spread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&lt;0.4%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30000" noProof="0" dirty="0" smtClean="0">
                          <a:solidFill>
                            <a:schemeClr val="tx1"/>
                          </a:solidFill>
                        </a:rPr>
                        <a:t>0.05-0.5%</a:t>
                      </a:r>
                      <a:endParaRPr lang="en-US" sz="16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Full energy injection and top up operation for the two storage rings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20298"/>
              </p:ext>
            </p:extLst>
          </p:nvPr>
        </p:nvGraphicFramePr>
        <p:xfrm>
          <a:off x="290540" y="3645024"/>
          <a:ext cx="2906113" cy="30243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69092"/>
                <a:gridCol w="945514"/>
                <a:gridCol w="991507"/>
              </a:tblGrid>
              <a:tr h="353243">
                <a:tc>
                  <a:txBody>
                    <a:bodyPr/>
                    <a:lstStyle/>
                    <a:p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Currently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Energy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1.5 GeV/ 3GeV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/>
                        <a:t>1.5 GeV/ 3GeV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Repetition rate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Charge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0.6-1 </a:t>
                      </a:r>
                      <a:r>
                        <a:rPr lang="en-US" sz="1400" noProof="0" dirty="0" err="1" smtClean="0"/>
                        <a:t>nC</a:t>
                      </a:r>
                      <a:r>
                        <a:rPr lang="en-US" sz="1400" noProof="0" dirty="0" smtClean="0"/>
                        <a:t>/shot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0.3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/shot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Emittance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 mm </a:t>
                      </a:r>
                      <a:r>
                        <a:rPr lang="en-US" sz="1400" noProof="0" dirty="0" err="1" smtClean="0"/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5 mm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Energy spread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&lt;0.2%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aseline="30000" noProof="0" dirty="0" smtClean="0">
                          <a:solidFill>
                            <a:schemeClr val="tx1"/>
                          </a:solidFill>
                        </a:rPr>
                        <a:t>&lt;0.25 %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2521484" y="2173645"/>
            <a:ext cx="1474452" cy="751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21484" y="2636912"/>
            <a:ext cx="25545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  <a:endCxn id="175" idx="2"/>
          </p:cNvCxnSpPr>
          <p:nvPr/>
        </p:nvCxnSpPr>
        <p:spPr>
          <a:xfrm flipV="1">
            <a:off x="6588224" y="3267280"/>
            <a:ext cx="1237435" cy="486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linac overview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73354" y="3430741"/>
            <a:ext cx="261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High brightness driver for the Short Pulse Facility</a:t>
            </a:r>
          </a:p>
        </p:txBody>
      </p:sp>
      <p:graphicFrame>
        <p:nvGraphicFramePr>
          <p:cNvPr id="167" name="Table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82824"/>
              </p:ext>
            </p:extLst>
          </p:nvPr>
        </p:nvGraphicFramePr>
        <p:xfrm>
          <a:off x="3802783" y="4171662"/>
          <a:ext cx="3649537" cy="26729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8095"/>
                <a:gridCol w="1200721"/>
                <a:gridCol w="1200721"/>
              </a:tblGrid>
              <a:tr h="307056">
                <a:tc>
                  <a:txBody>
                    <a:bodyPr/>
                    <a:lstStyle/>
                    <a:p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Currently</a:t>
                      </a: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Energy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3GeV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3 GeV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037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Repetition rate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100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Charge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100 pC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100-300 pC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Bunch length (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100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 – 300 fs</a:t>
                      </a: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Emittance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 mm </a:t>
                      </a:r>
                      <a:r>
                        <a:rPr lang="en-US" sz="1400" noProof="0" dirty="0" err="1" smtClean="0"/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1-3 mm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Energy spread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&lt;0.4%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30000" noProof="0" dirty="0" smtClean="0">
                          <a:solidFill>
                            <a:schemeClr val="tx1"/>
                          </a:solidFill>
                        </a:rPr>
                        <a:t>0.05-0.5%</a:t>
                      </a:r>
                      <a:endParaRPr lang="en-US" sz="16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Full energy injection and top up operation for the two storage rings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41638"/>
              </p:ext>
            </p:extLst>
          </p:nvPr>
        </p:nvGraphicFramePr>
        <p:xfrm>
          <a:off x="290540" y="3645024"/>
          <a:ext cx="2906113" cy="30243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69092"/>
                <a:gridCol w="945514"/>
                <a:gridCol w="991507"/>
              </a:tblGrid>
              <a:tr h="353243">
                <a:tc>
                  <a:txBody>
                    <a:bodyPr/>
                    <a:lstStyle/>
                    <a:p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Currently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Energy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1.5 GeV/ 3GeV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/>
                        <a:t>1.5 GeV/ 3GeV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Repetition rate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 Hz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Charge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0.6-1 </a:t>
                      </a:r>
                      <a:r>
                        <a:rPr lang="en-US" sz="1400" noProof="0" dirty="0" err="1" smtClean="0"/>
                        <a:t>nC</a:t>
                      </a:r>
                      <a:r>
                        <a:rPr lang="en-US" sz="1400" noProof="0" dirty="0" smtClean="0"/>
                        <a:t>/shot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0.3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/shot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Emittance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 mm </a:t>
                      </a:r>
                      <a:r>
                        <a:rPr lang="en-US" sz="1400" noProof="0" dirty="0" err="1" smtClean="0"/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5 mm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1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Energy spread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&lt;0.2%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aseline="30000" noProof="0" dirty="0" smtClean="0">
                          <a:solidFill>
                            <a:schemeClr val="tx1"/>
                          </a:solidFill>
                        </a:rPr>
                        <a:t>&lt;0.25 %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2521484" y="2173645"/>
            <a:ext cx="1474452" cy="751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21484" y="2636912"/>
            <a:ext cx="25545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  <a:endCxn id="175" idx="2"/>
          </p:cNvCxnSpPr>
          <p:nvPr/>
        </p:nvCxnSpPr>
        <p:spPr>
          <a:xfrm flipV="1">
            <a:off x="6588224" y="3267280"/>
            <a:ext cx="1237435" cy="486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74944" y="4801401"/>
            <a:ext cx="1440160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Possible future Free Electron Laser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8151007" y="3248411"/>
            <a:ext cx="144017" cy="1552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 linac timeline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628800"/>
            <a:ext cx="8136901" cy="1306049"/>
            <a:chOff x="1537645" y="1671240"/>
            <a:chExt cx="12408424" cy="3585155"/>
          </a:xfrm>
        </p:grpSpPr>
        <p:graphicFrame>
          <p:nvGraphicFramePr>
            <p:cNvPr id="11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3627740"/>
                </p:ext>
              </p:extLst>
            </p:nvPr>
          </p:nvGraphicFramePr>
          <p:xfrm>
            <a:off x="1537645" y="1671240"/>
            <a:ext cx="12408424" cy="3585155"/>
          </p:xfrm>
          <a:graphic>
            <a:graphicData uri="http://schemas.openxmlformats.org/drawingml/2006/table">
              <a:tbl>
                <a:tblPr/>
                <a:tblGrid>
                  <a:gridCol w="1485818"/>
                  <a:gridCol w="831470"/>
                  <a:gridCol w="831471"/>
                  <a:gridCol w="830791"/>
                  <a:gridCol w="831470"/>
                  <a:gridCol w="831471"/>
                  <a:gridCol w="831470"/>
                  <a:gridCol w="831470"/>
                  <a:gridCol w="831470"/>
                </a:tblGrid>
                <a:tr h="20326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2010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2011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2012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2013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2014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2015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2016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2017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</a:tr>
                <a:tr h="24482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</a:t>
                        </a:r>
                        <a:r>
                          <a:rPr kumimoji="0" lang="sv-SE" sz="11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building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</a:tr>
                <a:tr h="26980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installation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</a:tr>
                <a:tr h="25785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commissioning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</a:tr>
                <a:tr h="24482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</a:t>
                        </a: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 operation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</a:tr>
              </a:tbl>
            </a:graphicData>
          </a:graphic>
        </p:graphicFrame>
        <p:cxnSp>
          <p:nvCxnSpPr>
            <p:cNvPr id="12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4612300" y="2729214"/>
              <a:ext cx="3588776" cy="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5"/>
            <p:cNvCxnSpPr>
              <a:cxnSpLocks noChangeShapeType="1"/>
            </p:cNvCxnSpPr>
            <p:nvPr/>
          </p:nvCxnSpPr>
          <p:spPr bwMode="auto">
            <a:xfrm>
              <a:off x="8126191" y="3479057"/>
              <a:ext cx="1345566" cy="188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b="23955"/>
          <a:stretch/>
        </p:blipFill>
        <p:spPr>
          <a:xfrm>
            <a:off x="184874" y="3140968"/>
            <a:ext cx="4253180" cy="2232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82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 linac timeline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628800"/>
            <a:ext cx="8136901" cy="1306049"/>
            <a:chOff x="1537645" y="1671240"/>
            <a:chExt cx="12408424" cy="3585155"/>
          </a:xfrm>
        </p:grpSpPr>
        <p:graphicFrame>
          <p:nvGraphicFramePr>
            <p:cNvPr id="11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37645" y="1671240"/>
            <a:ext cx="12408424" cy="3585155"/>
          </p:xfrm>
          <a:graphic>
            <a:graphicData uri="http://schemas.openxmlformats.org/drawingml/2006/table">
              <a:tbl>
                <a:tblPr/>
                <a:tblGrid>
                  <a:gridCol w="1485818"/>
                  <a:gridCol w="831470"/>
                  <a:gridCol w="831471"/>
                  <a:gridCol w="830791"/>
                  <a:gridCol w="831470"/>
                  <a:gridCol w="831471"/>
                  <a:gridCol w="831470"/>
                  <a:gridCol w="831470"/>
                  <a:gridCol w="831470"/>
                </a:tblGrid>
                <a:tr h="20326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2010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2011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2012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2013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2014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2015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2016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2017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</a:tr>
                <a:tr h="24482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</a:t>
                        </a:r>
                        <a:r>
                          <a:rPr kumimoji="0" lang="sv-SE" sz="11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building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</a:tr>
                <a:tr h="26980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installation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</a:tr>
                <a:tr h="25785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commissioning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</a:tr>
                <a:tr h="24482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</a:t>
                        </a: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 operation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</a:tr>
              </a:tbl>
            </a:graphicData>
          </a:graphic>
        </p:graphicFrame>
        <p:cxnSp>
          <p:nvCxnSpPr>
            <p:cNvPr id="12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4612300" y="2729214"/>
              <a:ext cx="3588776" cy="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5"/>
            <p:cNvCxnSpPr>
              <a:cxnSpLocks noChangeShapeType="1"/>
            </p:cNvCxnSpPr>
            <p:nvPr/>
          </p:nvCxnSpPr>
          <p:spPr bwMode="auto">
            <a:xfrm>
              <a:off x="8126191" y="3479057"/>
              <a:ext cx="1345566" cy="188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>
              <a:off x="9443900" y="4212053"/>
              <a:ext cx="131770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b="23955"/>
          <a:stretch/>
        </p:blipFill>
        <p:spPr>
          <a:xfrm>
            <a:off x="184874" y="3140968"/>
            <a:ext cx="4253180" cy="2232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0" y="3059681"/>
            <a:ext cx="3845562" cy="27455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4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 linac timeline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628800"/>
            <a:ext cx="8136901" cy="1306049"/>
            <a:chOff x="1537645" y="1671240"/>
            <a:chExt cx="12408424" cy="3585155"/>
          </a:xfrm>
        </p:grpSpPr>
        <p:graphicFrame>
          <p:nvGraphicFramePr>
            <p:cNvPr id="11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37645" y="1671240"/>
            <a:ext cx="12408424" cy="3585155"/>
          </p:xfrm>
          <a:graphic>
            <a:graphicData uri="http://schemas.openxmlformats.org/drawingml/2006/table">
              <a:tbl>
                <a:tblPr/>
                <a:tblGrid>
                  <a:gridCol w="1485818"/>
                  <a:gridCol w="831470"/>
                  <a:gridCol w="831471"/>
                  <a:gridCol w="830791"/>
                  <a:gridCol w="831470"/>
                  <a:gridCol w="831471"/>
                  <a:gridCol w="831470"/>
                  <a:gridCol w="831470"/>
                  <a:gridCol w="831470"/>
                </a:tblGrid>
                <a:tr h="20326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2010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2011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2012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2013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2014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2015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2016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2017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2060"/>
                      </a:solidFill>
                    </a:tcPr>
                  </a:tc>
                </a:tr>
                <a:tr h="24482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</a:t>
                        </a:r>
                        <a:r>
                          <a:rPr kumimoji="0" lang="sv-SE" sz="11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building</a:t>
                        </a: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</a:tr>
                <a:tr h="26980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installation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</a:tr>
                <a:tr h="25785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 commissioning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</a:tr>
                <a:tr h="24482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sv-SE" sz="11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Linac</a:t>
                        </a:r>
                        <a:r>
                          <a:rPr kumimoji="0" lang="sv-SE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libri" pitchFamily="34" charset="0"/>
                            <a:ea typeface="MS PGothic" pitchFamily="34" charset="-128"/>
                          </a:rPr>
                          <a:t> operation</a:t>
                        </a: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2813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sv-S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endParaRPr>
                      </a:p>
                    </a:txBody>
                    <a:tcPr marL="91448" marR="91448" marT="45711" marB="45711" horzOverflow="overflow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</a:tr>
              </a:tbl>
            </a:graphicData>
          </a:graphic>
        </p:graphicFrame>
        <p:cxnSp>
          <p:nvCxnSpPr>
            <p:cNvPr id="12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4612300" y="2729214"/>
              <a:ext cx="3588776" cy="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5"/>
            <p:cNvCxnSpPr>
              <a:cxnSpLocks noChangeShapeType="1"/>
            </p:cNvCxnSpPr>
            <p:nvPr/>
          </p:nvCxnSpPr>
          <p:spPr bwMode="auto">
            <a:xfrm>
              <a:off x="8126191" y="3479057"/>
              <a:ext cx="1345566" cy="188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>
              <a:off x="9443900" y="4212053"/>
              <a:ext cx="131770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b="23955"/>
          <a:stretch/>
        </p:blipFill>
        <p:spPr>
          <a:xfrm>
            <a:off x="184874" y="3140968"/>
            <a:ext cx="4253180" cy="2232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0" y="3059681"/>
            <a:ext cx="3845562" cy="27455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2" r="20937"/>
          <a:stretch/>
        </p:blipFill>
        <p:spPr>
          <a:xfrm>
            <a:off x="4438054" y="3160036"/>
            <a:ext cx="4615582" cy="25461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690198" y="3319770"/>
            <a:ext cx="14101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Inauguration</a:t>
            </a:r>
            <a:endParaRPr lang="sv-SE" b="1" dirty="0" err="1" smtClean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197" y="6019803"/>
            <a:ext cx="755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MAX IV </a:t>
            </a:r>
            <a:r>
              <a:rPr lang="en-US" b="1" dirty="0" err="1" smtClean="0">
                <a:solidFill>
                  <a:schemeClr val="accent1"/>
                </a:solidFill>
              </a:rPr>
              <a:t>linac</a:t>
            </a:r>
            <a:r>
              <a:rPr lang="en-US" b="1" dirty="0" smtClean="0">
                <a:solidFill>
                  <a:schemeClr val="accent1"/>
                </a:solidFill>
              </a:rPr>
              <a:t> is now routinely delivering injection and top up to both </a:t>
            </a:r>
            <a:r>
              <a:rPr lang="en-US" b="1" dirty="0" err="1" smtClean="0">
                <a:solidFill>
                  <a:schemeClr val="accent1"/>
                </a:solidFill>
              </a:rPr>
              <a:t>storagerings</a:t>
            </a:r>
            <a:r>
              <a:rPr lang="en-US" b="1" dirty="0" smtClean="0">
                <a:solidFill>
                  <a:schemeClr val="accent1"/>
                </a:solidFill>
              </a:rPr>
              <a:t>, and short pulses to the SPF.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6444208" y="2819984"/>
            <a:ext cx="1904662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un 14"/>
          <p:cNvSpPr/>
          <p:nvPr/>
        </p:nvSpPr>
        <p:spPr>
          <a:xfrm>
            <a:off x="6881477" y="2535952"/>
            <a:ext cx="930883" cy="86409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7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 linac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2755740"/>
            <a:ext cx="2699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39 warm s-band linac structures + SLED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units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 GHz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5.3 m/linac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 MV/m gradient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3 + </a:t>
            </a:r>
            <a:r>
              <a:rPr lang="en-US" sz="1400" dirty="0" smtClean="0">
                <a:solidFill>
                  <a:schemeClr val="accent1"/>
                </a:solidFill>
              </a:rPr>
              <a:t>0.4 </a:t>
            </a:r>
            <a:r>
              <a:rPr lang="en-US" sz="1400" dirty="0" smtClean="0">
                <a:solidFill>
                  <a:schemeClr val="accent1"/>
                </a:solidFill>
              </a:rPr>
              <a:t>GeV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277995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20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modulators +  klystrons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37 MW peak power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4.5 </a:t>
            </a:r>
            <a:r>
              <a:rPr lang="en-US" sz="1400" dirty="0" err="1" smtClean="0">
                <a:solidFill>
                  <a:schemeClr val="accent1"/>
                </a:solidFill>
              </a:rPr>
              <a:t>ms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100 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Thermionic gun:  8 MW 10 Hz RF unit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sv-SE" sz="1400" dirty="0" err="1" smtClean="0">
              <a:solidFill>
                <a:schemeClr val="accent1"/>
              </a:solidFill>
            </a:endParaRPr>
          </a:p>
        </p:txBody>
      </p:sp>
      <p:pic>
        <p:nvPicPr>
          <p:cNvPr id="16" name="Picture 15" descr="AccRF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0576" y="3003383"/>
            <a:ext cx="2665382" cy="3042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08574" y="1484784"/>
            <a:ext cx="8827922" cy="1613170"/>
            <a:chOff x="136566" y="726653"/>
            <a:chExt cx="7143057" cy="13052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6566" y="726653"/>
              <a:ext cx="7143057" cy="1305286"/>
              <a:chOff x="136566" y="726653"/>
              <a:chExt cx="7143057" cy="1305286"/>
            </a:xfrm>
          </p:grpSpPr>
          <p:cxnSp>
            <p:nvCxnSpPr>
              <p:cNvPr id="13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489152" y="1292527"/>
                <a:ext cx="224384" cy="13872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4" name="Group 13"/>
              <p:cNvGrpSpPr/>
              <p:nvPr/>
            </p:nvGrpSpPr>
            <p:grpSpPr>
              <a:xfrm>
                <a:off x="136566" y="726653"/>
                <a:ext cx="7143057" cy="1305286"/>
                <a:chOff x="2188690" y="5499704"/>
                <a:chExt cx="12465183" cy="227782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188690" y="5499704"/>
                  <a:ext cx="12465183" cy="2277825"/>
                  <a:chOff x="2188690" y="5499704"/>
                  <a:chExt cx="12465183" cy="2277825"/>
                </a:xfrm>
              </p:grpSpPr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211" y="6616116"/>
                    <a:ext cx="80201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188690" y="5499704"/>
                    <a:ext cx="12465183" cy="2277825"/>
                    <a:chOff x="3203525" y="6490058"/>
                    <a:chExt cx="12465183" cy="2277825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3203525" y="6490058"/>
                      <a:ext cx="12465183" cy="2277825"/>
                      <a:chOff x="3203525" y="6490058"/>
                      <a:chExt cx="12465183" cy="2277825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3358572" y="6490058"/>
                        <a:ext cx="12310136" cy="2142538"/>
                        <a:chOff x="3358571" y="6490058"/>
                        <a:chExt cx="12310137" cy="2142538"/>
                      </a:xfrm>
                    </p:grpSpPr>
                    <p:grpSp>
                      <p:nvGrpSpPr>
                        <p:cNvPr id="91" name="Group 90"/>
                        <p:cNvGrpSpPr/>
                        <p:nvPr/>
                      </p:nvGrpSpPr>
                      <p:grpSpPr>
                        <a:xfrm>
                          <a:off x="3358571" y="6490058"/>
                          <a:ext cx="12310137" cy="2142538"/>
                          <a:chOff x="3358571" y="6490058"/>
                          <a:chExt cx="12310137" cy="2142538"/>
                        </a:xfrm>
                      </p:grpSpPr>
                      <p:cxnSp>
                        <p:nvCxnSpPr>
                          <p:cNvPr id="107" name="Straight Connector 106"/>
                          <p:cNvCxnSpPr>
                            <a:endCxn id="102" idx="3"/>
                          </p:cNvCxnSpPr>
                          <p:nvPr/>
                        </p:nvCxnSpPr>
                        <p:spPr>
                          <a:xfrm flipV="1">
                            <a:off x="13591201" y="7280631"/>
                            <a:ext cx="177490" cy="14648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8" name="Group 107"/>
                          <p:cNvGrpSpPr/>
                          <p:nvPr/>
                        </p:nvGrpSpPr>
                        <p:grpSpPr>
                          <a:xfrm>
                            <a:off x="3358571" y="6490058"/>
                            <a:ext cx="12310137" cy="2142538"/>
                            <a:chOff x="3358571" y="6490058"/>
                            <a:chExt cx="12310137" cy="2142538"/>
                          </a:xfrm>
                        </p:grpSpPr>
                        <p:sp>
                          <p:nvSpPr>
                            <p:cNvPr id="109" name="Text Box 15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53487" y="7710663"/>
                              <a:ext cx="1200378" cy="69822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defTabSz="1279525">
                                <a:spcBef>
                                  <a:spcPct val="50000"/>
                                </a:spcBef>
                              </a:pP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Kicker</a:t>
                              </a:r>
                              <a:r>
                                <a:rPr lang="sv-SE" sz="1000" b="1" dirty="0">
                                  <a:solidFill>
                                    <a:prstClr val="black"/>
                                  </a:solidFill>
                                </a:rPr>
                                <a:t> &amp; </a:t>
                              </a:r>
                              <a:r>
                                <a:rPr lang="sv-SE" sz="1000" b="1" dirty="0" err="1">
                                  <a:solidFill>
                                    <a:prstClr val="black"/>
                                  </a:solidFill>
                                </a:rPr>
                                <a:t>septum</a:t>
                              </a:r>
                              <a:endParaRPr lang="sv-SE" sz="1000" b="1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10" name="Group 109"/>
                            <p:cNvGrpSpPr/>
                            <p:nvPr/>
                          </p:nvGrpSpPr>
                          <p:grpSpPr>
                            <a:xfrm>
                              <a:off x="3358571" y="6490058"/>
                              <a:ext cx="12310137" cy="2142538"/>
                              <a:chOff x="3358571" y="6490058"/>
                              <a:chExt cx="12310137" cy="2142538"/>
                            </a:xfrm>
                          </p:grpSpPr>
                          <p:grpSp>
                            <p:nvGrpSpPr>
                              <p:cNvPr id="111" name="Grupp 20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 flipH="1" flipV="1">
                                <a:off x="12883610" y="7395776"/>
                                <a:ext cx="714375" cy="258763"/>
                                <a:chOff x="9074067" y="8451900"/>
                                <a:chExt cx="1279343" cy="595933"/>
                              </a:xfrm>
                            </p:grpSpPr>
                            <p:sp>
                              <p:nvSpPr>
                                <p:cNvPr id="154" name="Frihandsfigur 2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098015" y="8555932"/>
                                  <a:ext cx="1240631" cy="416719"/>
                                </a:xfrm>
                                <a:custGeom>
                                  <a:avLst/>
                                  <a:gdLst>
                                    <a:gd name="T0" fmla="*/ 0 w 1240631"/>
                                    <a:gd name="T1" fmla="*/ 416719 h 416719"/>
                                    <a:gd name="T2" fmla="*/ 219075 w 1240631"/>
                                    <a:gd name="T3" fmla="*/ 261937 h 416719"/>
                                    <a:gd name="T4" fmla="*/ 421481 w 1240631"/>
                                    <a:gd name="T5" fmla="*/ 119062 h 416719"/>
                                    <a:gd name="T6" fmla="*/ 583406 w 1240631"/>
                                    <a:gd name="T7" fmla="*/ 28575 h 416719"/>
                                    <a:gd name="T8" fmla="*/ 778668 w 1240631"/>
                                    <a:gd name="T9" fmla="*/ 7144 h 416719"/>
                                    <a:gd name="T10" fmla="*/ 1031081 w 1240631"/>
                                    <a:gd name="T11" fmla="*/ 0 h 416719"/>
                                    <a:gd name="T12" fmla="*/ 1240631 w 1240631"/>
                                    <a:gd name="T13" fmla="*/ 2381 h 416719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1240631"/>
                                    <a:gd name="T22" fmla="*/ 0 h 416719"/>
                                    <a:gd name="T23" fmla="*/ 1240631 w 1240631"/>
                                    <a:gd name="T24" fmla="*/ 416719 h 416719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1240631" h="416719">
                                      <a:moveTo>
                                        <a:pt x="0" y="416719"/>
                                      </a:moveTo>
                                      <a:lnTo>
                                        <a:pt x="219075" y="261937"/>
                                      </a:lnTo>
                                      <a:cubicBezTo>
                                        <a:pt x="289322" y="212328"/>
                                        <a:pt x="360759" y="157956"/>
                                        <a:pt x="421481" y="119062"/>
                                      </a:cubicBezTo>
                                      <a:cubicBezTo>
                                        <a:pt x="482203" y="80168"/>
                                        <a:pt x="523875" y="47228"/>
                                        <a:pt x="583406" y="28575"/>
                                      </a:cubicBezTo>
                                      <a:cubicBezTo>
                                        <a:pt x="642937" y="9922"/>
                                        <a:pt x="704056" y="11907"/>
                                        <a:pt x="778668" y="7144"/>
                                      </a:cubicBezTo>
                                      <a:cubicBezTo>
                                        <a:pt x="853281" y="2382"/>
                                        <a:pt x="1031081" y="0"/>
                                        <a:pt x="1031081" y="0"/>
                                      </a:cubicBezTo>
                                      <a:lnTo>
                                        <a:pt x="1240631" y="2381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70240">
                                  <a:off x="9138421" y="8842352"/>
                                  <a:ext cx="45719" cy="15847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10088613" y="8451900"/>
                                  <a:ext cx="76861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7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814767">
                                  <a:off x="9825275" y="8459334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9206976">
                                  <a:off x="9475147" y="8568779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468328">
                                  <a:off x="9270670" y="8709892"/>
                                  <a:ext cx="83705" cy="215586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6600FF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940574">
                                  <a:off x="9392139" y="8658978"/>
                                  <a:ext cx="45719" cy="15876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1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34665" y="8488413"/>
                                  <a:ext cx="45719" cy="14620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307691" y="8488413"/>
                                  <a:ext cx="45719" cy="143902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3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423169">
                                  <a:off x="9971645" y="8481122"/>
                                  <a:ext cx="45719" cy="146358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710750" y="8491821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5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599977" y="8528553"/>
                                  <a:ext cx="45719" cy="138729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1212008">
                                  <a:off x="9655191" y="8506106"/>
                                  <a:ext cx="45719" cy="14588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00B0F0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7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323288">
                                  <a:off x="9074067" y="8890029"/>
                                  <a:ext cx="45719" cy="157804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sz="110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2" name="Group 111"/>
                              <p:cNvGrpSpPr/>
                              <p:nvPr/>
                            </p:nvGrpSpPr>
                            <p:grpSpPr>
                              <a:xfrm>
                                <a:off x="3358571" y="6490058"/>
                                <a:ext cx="12310137" cy="2142538"/>
                                <a:chOff x="3358571" y="6490058"/>
                                <a:chExt cx="12310137" cy="2142538"/>
                              </a:xfrm>
                            </p:grpSpPr>
                            <p:grpSp>
                              <p:nvGrpSpPr>
                                <p:cNvPr id="113" name="Group 112"/>
                                <p:cNvGrpSpPr/>
                                <p:nvPr/>
                              </p:nvGrpSpPr>
                              <p:grpSpPr>
                                <a:xfrm>
                                  <a:off x="3358571" y="6490058"/>
                                  <a:ext cx="12310137" cy="2142538"/>
                                  <a:chOff x="3358571" y="6490058"/>
                                  <a:chExt cx="12310137" cy="2142538"/>
                                </a:xfrm>
                              </p:grpSpPr>
                              <p:cxnSp>
                                <p:nvCxnSpPr>
                                  <p:cNvPr id="118" name="Straight Connector 117"/>
                                  <p:cNvCxnSpPr/>
                                  <p:nvPr/>
                                </p:nvCxnSpPr>
                                <p:spPr>
                                  <a:xfrm>
                                    <a:off x="11454459" y="7609299"/>
                                    <a:ext cx="1429151" cy="3958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19" name="Group 11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358571" y="6490058"/>
                                    <a:ext cx="12310137" cy="2142538"/>
                                    <a:chOff x="3358571" y="6490058"/>
                                    <a:chExt cx="12310137" cy="2142538"/>
                                  </a:xfrm>
                                </p:grpSpPr>
                                <p:sp>
                                  <p:nvSpPr>
                                    <p:cNvPr id="120" name="Text Box 15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71900" y="6596526"/>
                                      <a:ext cx="1482397" cy="6982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defTabSz="1279525">
                                        <a:spcBef>
                                          <a:spcPct val="50000"/>
                                        </a:spcBef>
                                      </a:pPr>
                                      <a:r>
                                        <a:rPr lang="sv-SE" sz="1000" b="1" dirty="0" err="1">
                                          <a:solidFill>
                                            <a:prstClr val="black"/>
                                          </a:solidFill>
                                        </a:rPr>
                                        <a:t>Extraction</a:t>
                                      </a: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/>
                                      </a:r>
                                      <a:b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</a:br>
                                      <a:r>
                                        <a:rPr lang="sv-SE" sz="1000" b="1" dirty="0">
                                          <a:solidFill>
                                            <a:prstClr val="black"/>
                                          </a:solidFill>
                                        </a:rPr>
                                        <a:t>3 GeV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21" name="Rectangle 9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08407" y="7527134"/>
                                      <a:ext cx="184118" cy="13805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chemeClr val="accent1"/>
                                        </a:gs>
                                        <a:gs pos="100000">
                                          <a:schemeClr val="accent1">
                                            <a:gamma/>
                                            <a:shade val="46275"/>
                                            <a:invGamma/>
                                          </a:schemeClr>
                                        </a:gs>
                                      </a:gsLst>
                                      <a:lin ang="2700000" scaled="1"/>
                                    </a:gra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sv-SE" sz="110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2" name="Line 9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015170" y="7612574"/>
                                      <a:ext cx="184118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2857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3" name="Line 10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2197829" y="7267925"/>
                                      <a:ext cx="366651" cy="34433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24" name="Group 1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358571" y="6490058"/>
                                      <a:ext cx="12310137" cy="2142538"/>
                                      <a:chOff x="3358571" y="6490058"/>
                                      <a:chExt cx="12310137" cy="2142538"/>
                                    </a:xfrm>
                                  </p:grpSpPr>
                                  <p:grpSp>
                                    <p:nvGrpSpPr>
                                      <p:cNvPr id="125" name="Group 12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8571" y="6490058"/>
                                        <a:ext cx="12310137" cy="2142538"/>
                                        <a:chOff x="3345091" y="6490058"/>
                                        <a:chExt cx="12310137" cy="2142538"/>
                                      </a:xfrm>
                                    </p:grpSpPr>
                                    <p:grpSp>
                                      <p:nvGrpSpPr>
                                        <p:cNvPr id="128" name="Group 12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345091" y="6490058"/>
                                          <a:ext cx="12310137" cy="2142538"/>
                                          <a:chOff x="3345091" y="6490058"/>
                                          <a:chExt cx="12310137" cy="2142538"/>
                                        </a:xfrm>
                                      </p:grpSpPr>
                                      <p:grpSp>
                                        <p:nvGrpSpPr>
                                          <p:cNvPr id="130" name="Group 129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345091" y="6490058"/>
                                            <a:ext cx="12310137" cy="2142538"/>
                                            <a:chOff x="3345091" y="6481315"/>
                                            <a:chExt cx="12310137" cy="2142538"/>
                                          </a:xfrm>
                                        </p:grpSpPr>
                                        <p:sp>
                                          <p:nvSpPr>
                                            <p:cNvPr id="136" name="Line 1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9116642" y="7603515"/>
                                              <a:ext cx="1060755" cy="31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  <a:round/>
                                              <a:headEnd/>
                                              <a:tailEnd type="none" w="med" len="med"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7" name="Group 136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345091" y="6481315"/>
                                              <a:ext cx="12310137" cy="2142538"/>
                                              <a:chOff x="3345091" y="6481315"/>
                                              <a:chExt cx="12310137" cy="21425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41" name="Group 14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345091" y="6481315"/>
                                                <a:ext cx="12310137" cy="2142538"/>
                                                <a:chOff x="3951755" y="7301549"/>
                                                <a:chExt cx="12310137" cy="2142538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46" name="Straight Connector 145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5019975" y="7940760"/>
                                                  <a:ext cx="142397" cy="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cxnSp>
                                              <p:nvCxnSpPr>
                                                <p:cNvPr id="147" name="Straight Connector 146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5086932" y="7940763"/>
                                                  <a:ext cx="527343" cy="556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48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10980" y="9014412"/>
                                                  <a:ext cx="254674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BC1 @ 260 MeV</a:t>
                                                  </a: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9" name="Straight Connector 148"/>
                                                <p:cNvCxnSpPr>
                                                  <a:endCxn id="140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8043894" y="8417876"/>
                                                  <a:ext cx="1622857" cy="36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50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5614277" y="7690473"/>
                                                  <a:ext cx="647615" cy="4833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SPF</a:t>
                                                  </a:r>
                                                  <a:r>
                                                    <a:rPr lang="sv-SE" sz="12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 </a:t>
                                                  </a:r>
                                                  <a:endParaRPr lang="sv-SE" sz="1200" b="1" dirty="0">
                                                    <a:solidFill>
                                                      <a:srgbClr val="FFFFFF">
                                                        <a:lumMod val="75000"/>
                                                      </a:srgbClr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1" name="Text Box 15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3391707" y="8576252"/>
                                                  <a:ext cx="2177359" cy="4296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BC2 @ 3 GeV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2" name="Text Box 15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951755" y="7301549"/>
                                                  <a:ext cx="4472094" cy="5908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6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MAX IV linac layout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3" name="Text Box 15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1095667" y="7387861"/>
                                                  <a:ext cx="1659416" cy="69822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squar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1279525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sv-SE" sz="1000" b="1" dirty="0" err="1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Extraction</a:t>
                                                  </a: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/>
                                                  </a:r>
                                                  <a:b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</a:br>
                                                  <a:r>
                                                    <a:rPr lang="sv-SE" sz="1000" b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</a:rPr>
                                                    <a:t>1.5 GeV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42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33340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3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599690" y="753443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4" name="AutoShape 1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02446" y="7536879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CC0000"/>
                                                  </a:gs>
                                                  <a:gs pos="100000">
                                                    <a:srgbClr val="5E00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5" name="AutoShape 1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158">
                                                <a:off x="7771163" y="7536878"/>
                                                <a:ext cx="45719" cy="128517"/>
                                              </a:xfrm>
                                              <a:prstGeom prst="roundRect">
                                                <a:avLst>
                                                  <a:gd name="adj" fmla="val 16667"/>
                                                </a:avLst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rgbClr val="008000"/>
                                                  </a:gs>
                                                  <a:gs pos="100000">
                                                    <a:srgbClr val="003B00"/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sv-SE" b="1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8" name="AutoShap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05995" y="7531499"/>
                                              <a:ext cx="465624" cy="138114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L2A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9" name="AutoShape 4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405874" y="7532275"/>
                                              <a:ext cx="465623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L2B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40" name="AutoShape 4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060087" y="7528585"/>
                                              <a:ext cx="465624" cy="138113"/>
                                            </a:xfrm>
                                            <a:prstGeom prst="roundRect">
                                              <a:avLst>
                                                <a:gd name="adj" fmla="val 16667"/>
                                              </a:avLst>
                                            </a:prstGeom>
                                            <a:gradFill rotWithShape="1">
                                              <a:gsLst>
                                                <a:gs pos="0">
                                                  <a:srgbClr val="E6DCAC"/>
                                                </a:gs>
                                                <a:gs pos="12000">
                                                  <a:srgbClr val="E6D78A"/>
                                                </a:gs>
                                                <a:gs pos="30000">
                                                  <a:srgbClr val="C7AC4C"/>
                                                </a:gs>
                                                <a:gs pos="45000">
                                                  <a:srgbClr val="E6D78A"/>
                                                </a:gs>
                                                <a:gs pos="77000">
                                                  <a:srgbClr val="C7AC4C"/>
                                                </a:gs>
                                                <a:gs pos="100000">
                                                  <a:srgbClr val="E6DCAC"/>
                                                </a:gs>
                                              </a:gsLst>
                                              <a:lin ang="0" scaled="1"/>
                                            </a:gradFill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 algn="ctr" defTabSz="1279525"/>
                                              <a:r>
                                                <a:rPr lang="sv-SE" sz="600" dirty="0">
                                                  <a:solidFill>
                                                    <a:prstClr val="black"/>
                                                  </a:solidFill>
                                                </a:rPr>
                                                <a:t>L3A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131" name="Group 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32940" y="7263073"/>
                                            <a:ext cx="544626" cy="389894"/>
                                            <a:chOff x="7793810" y="2851671"/>
                                            <a:chExt cx="544717" cy="390069"/>
                                          </a:xfrm>
                                        </p:grpSpPr>
                                        <p:grpSp>
                                          <p:nvGrpSpPr>
                                            <p:cNvPr id="132" name="Group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7793810" y="3103628"/>
                                              <a:ext cx="184149" cy="138112"/>
                                              <a:chOff x="634" y="4272"/>
                                              <a:chExt cx="181" cy="136"/>
                                            </a:xfrm>
                                          </p:grpSpPr>
                                          <p:sp>
                                            <p:nvSpPr>
                                              <p:cNvPr id="134" name="Rectangle 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272"/>
                                                <a:ext cx="181" cy="13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gradFill rotWithShape="1">
                                                <a:gsLst>
                                                  <a:gs pos="0">
                                                    <a:schemeClr val="accent1"/>
                                                  </a:gs>
                                                  <a:gs pos="100000">
                                                    <a:schemeClr val="accent1">
                                                      <a:gamma/>
                                                      <a:shade val="46275"/>
                                                      <a:invGamma/>
                                                    </a:schemeClr>
                                                  </a:gs>
                                                </a:gsLst>
                                                <a:lin ang="2700000" scaled="1"/>
                                              </a:gradFill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sv-SE" sz="1100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5" name="Line 92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34" y="4362"/>
                                                <a:ext cx="181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85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33" name="Line 10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7971815" y="2851671"/>
                                              <a:ext cx="366712" cy="344487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29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781816" y="7541017"/>
                                          <a:ext cx="458787" cy="138113"/>
                                        </a:xfrm>
                                        <a:prstGeom prst="roundRect">
                                          <a:avLst>
                                            <a:gd name="adj" fmla="val 16667"/>
                                          </a:avLst>
                                        </a:prstGeom>
                                        <a:gradFill rotWithShape="1">
                                          <a:gsLst>
                                            <a:gs pos="0">
                                              <a:srgbClr val="E6DCAC"/>
                                            </a:gs>
                                            <a:gs pos="12000">
                                              <a:srgbClr val="E6D78A"/>
                                            </a:gs>
                                            <a:gs pos="30000">
                                              <a:srgbClr val="C7AC4C"/>
                                            </a:gs>
                                            <a:gs pos="45000">
                                              <a:srgbClr val="E6D78A"/>
                                            </a:gs>
                                            <a:gs pos="77000">
                                              <a:srgbClr val="C7AC4C"/>
                                            </a:gs>
                                            <a:gs pos="100000">
                                              <a:srgbClr val="E6DCAC"/>
                                            </a:gs>
                                          </a:gsLst>
                                          <a:lin ang="0" scaled="1"/>
                                        </a:gradFill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 defTabSz="1279525"/>
                                          <a:r>
                                            <a:rPr lang="sv-SE" sz="600" dirty="0">
                                              <a:solidFill>
                                                <a:prstClr val="black"/>
                                              </a:solidFill>
                                            </a:rPr>
                                            <a:t>L9B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26" name="AutoShape 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1454459" y="7531653"/>
                                        <a:ext cx="458787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r>
                                          <a:rPr lang="sv-SE" sz="600" dirty="0">
                                            <a:solidFill>
                                              <a:prstClr val="black"/>
                                            </a:solidFill>
                                          </a:rPr>
                                          <a:t>L19B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127" name="AutoShape 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732005" y="7540310"/>
                                        <a:ext cx="458788" cy="138113"/>
                                      </a:xfrm>
                                      <a:prstGeom prst="roundRect">
                                        <a:avLst>
                                          <a:gd name="adj" fmla="val 16667"/>
                                        </a:avLst>
                                      </a:prstGeom>
                                      <a:gradFill rotWithShape="1">
                                        <a:gsLst>
                                          <a:gs pos="0">
                                            <a:srgbClr val="E6DCAC"/>
                                          </a:gs>
                                          <a:gs pos="12000">
                                            <a:srgbClr val="E6D78A"/>
                                          </a:gs>
                                          <a:gs pos="30000">
                                            <a:srgbClr val="C7AC4C"/>
                                          </a:gs>
                                          <a:gs pos="45000">
                                            <a:srgbClr val="E6D78A"/>
                                          </a:gs>
                                          <a:gs pos="77000">
                                            <a:srgbClr val="C7AC4C"/>
                                          </a:gs>
                                          <a:gs pos="100000">
                                            <a:srgbClr val="E6DCAC"/>
                                          </a:gs>
                                        </a:gsLst>
                                        <a:lin ang="0" scaled="1"/>
                                      </a:gradFill>
                                      <a:ln w="9525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algn="ctr" defTabSz="1279525"/>
                                        <a:endParaRPr lang="sv-SE" sz="900" dirty="0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114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399241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469049" y="7544461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6" name="AutoShape 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589432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0000"/>
                                    </a:gs>
                                    <a:gs pos="100000">
                                      <a:srgbClr val="5E00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7" name="AutoShape 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158">
                                  <a:off x="12659269" y="7542705"/>
                                  <a:ext cx="45719" cy="13005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008000"/>
                                    </a:gs>
                                    <a:gs pos="100000">
                                      <a:srgbClr val="003B00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v-SE" b="1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92" name="Grup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710143" y="7084805"/>
                          <a:ext cx="714375" cy="258763"/>
                          <a:chOff x="9062834" y="8470357"/>
                          <a:chExt cx="1279343" cy="595932"/>
                        </a:xfrm>
                      </p:grpSpPr>
                      <p:sp>
                        <p:nvSpPr>
                          <p:cNvPr id="93" name="Frihandsfigur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098015" y="8555932"/>
                            <a:ext cx="1240631" cy="416719"/>
                          </a:xfrm>
                          <a:custGeom>
                            <a:avLst/>
                            <a:gdLst>
                              <a:gd name="T0" fmla="*/ 0 w 1240631"/>
                              <a:gd name="T1" fmla="*/ 416719 h 416719"/>
                              <a:gd name="T2" fmla="*/ 219075 w 1240631"/>
                              <a:gd name="T3" fmla="*/ 261937 h 416719"/>
                              <a:gd name="T4" fmla="*/ 421481 w 1240631"/>
                              <a:gd name="T5" fmla="*/ 119062 h 416719"/>
                              <a:gd name="T6" fmla="*/ 583406 w 1240631"/>
                              <a:gd name="T7" fmla="*/ 28575 h 416719"/>
                              <a:gd name="T8" fmla="*/ 778668 w 1240631"/>
                              <a:gd name="T9" fmla="*/ 7144 h 416719"/>
                              <a:gd name="T10" fmla="*/ 1031081 w 1240631"/>
                              <a:gd name="T11" fmla="*/ 0 h 416719"/>
                              <a:gd name="T12" fmla="*/ 1240631 w 1240631"/>
                              <a:gd name="T13" fmla="*/ 2381 h 41671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240631"/>
                              <a:gd name="T22" fmla="*/ 0 h 416719"/>
                              <a:gd name="T23" fmla="*/ 1240631 w 1240631"/>
                              <a:gd name="T24" fmla="*/ 416719 h 41671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240631" h="416719">
                                <a:moveTo>
                                  <a:pt x="0" y="416719"/>
                                </a:moveTo>
                                <a:lnTo>
                                  <a:pt x="219075" y="261937"/>
                                </a:lnTo>
                                <a:cubicBezTo>
                                  <a:pt x="289322" y="212328"/>
                                  <a:pt x="360759" y="157956"/>
                                  <a:pt x="421481" y="119062"/>
                                </a:cubicBezTo>
                                <a:cubicBezTo>
                                  <a:pt x="482203" y="80168"/>
                                  <a:pt x="523875" y="47228"/>
                                  <a:pt x="583406" y="28575"/>
                                </a:cubicBezTo>
                                <a:cubicBezTo>
                                  <a:pt x="642937" y="9922"/>
                                  <a:pt x="704056" y="11907"/>
                                  <a:pt x="778668" y="7144"/>
                                </a:cubicBezTo>
                                <a:cubicBezTo>
                                  <a:pt x="853281" y="2382"/>
                                  <a:pt x="1031081" y="0"/>
                                  <a:pt x="1031081" y="0"/>
                                </a:cubicBezTo>
                                <a:lnTo>
                                  <a:pt x="1240631" y="2381"/>
                                </a:ln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588744" y="8547010"/>
                            <a:ext cx="45719" cy="1387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43958" y="8524563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10077379" y="8470357"/>
                            <a:ext cx="76862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814767">
                            <a:off x="9814041" y="8477791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23432" y="8506869"/>
                            <a:ext cx="45719" cy="14620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6458" y="8506869"/>
                            <a:ext cx="45719" cy="14390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1176831">
                            <a:off x="9960411" y="8499580"/>
                            <a:ext cx="45719" cy="1463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0387992">
                            <a:off x="9699517" y="8510277"/>
                            <a:ext cx="45719" cy="14588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29760">
                            <a:off x="9127187" y="8860808"/>
                            <a:ext cx="45719" cy="15847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" name="AutoShap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659426">
                            <a:off x="9380906" y="8677434"/>
                            <a:ext cx="45719" cy="15876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008000"/>
                              </a:gs>
                              <a:gs pos="100000">
                                <a:srgbClr val="003B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206976">
                            <a:off x="9463914" y="8587237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5" name="AutoShap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9276712">
                            <a:off x="9062834" y="8908485"/>
                            <a:ext cx="45719" cy="15780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gradFill rotWithShape="1">
                            <a:gsLst>
                              <a:gs pos="0">
                                <a:srgbClr val="CC0000"/>
                              </a:gs>
                              <a:gs pos="100000">
                                <a:srgbClr val="5E0000"/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468328">
                            <a:off x="9259438" y="8728353"/>
                            <a:ext cx="83705" cy="21558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6600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v-SE" sz="11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8" name="Grup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5434" y="7560815"/>
                        <a:ext cx="712787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77" name="Frihandsfigur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" name="Grupp 20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6006771" y="7789415"/>
                        <a:ext cx="714375" cy="258762"/>
                        <a:chOff x="9074067" y="8451900"/>
                        <a:chExt cx="1279343" cy="595933"/>
                      </a:xfrm>
                    </p:grpSpPr>
                    <p:sp>
                      <p:nvSpPr>
                        <p:cNvPr id="63" name="Frihandsfigur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98015" y="8555932"/>
                          <a:ext cx="1240631" cy="416719"/>
                        </a:xfrm>
                        <a:custGeom>
                          <a:avLst/>
                          <a:gdLst>
                            <a:gd name="T0" fmla="*/ 0 w 1240631"/>
                            <a:gd name="T1" fmla="*/ 416719 h 416719"/>
                            <a:gd name="T2" fmla="*/ 219075 w 1240631"/>
                            <a:gd name="T3" fmla="*/ 261937 h 416719"/>
                            <a:gd name="T4" fmla="*/ 421481 w 1240631"/>
                            <a:gd name="T5" fmla="*/ 119062 h 416719"/>
                            <a:gd name="T6" fmla="*/ 583406 w 1240631"/>
                            <a:gd name="T7" fmla="*/ 28575 h 416719"/>
                            <a:gd name="T8" fmla="*/ 778668 w 1240631"/>
                            <a:gd name="T9" fmla="*/ 7144 h 416719"/>
                            <a:gd name="T10" fmla="*/ 1031081 w 1240631"/>
                            <a:gd name="T11" fmla="*/ 0 h 416719"/>
                            <a:gd name="T12" fmla="*/ 1240631 w 1240631"/>
                            <a:gd name="T13" fmla="*/ 2381 h 41671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40631"/>
                            <a:gd name="T22" fmla="*/ 0 h 416719"/>
                            <a:gd name="T23" fmla="*/ 1240631 w 1240631"/>
                            <a:gd name="T24" fmla="*/ 416719 h 41671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40631" h="416719">
                              <a:moveTo>
                                <a:pt x="0" y="416719"/>
                              </a:moveTo>
                              <a:lnTo>
                                <a:pt x="219075" y="261937"/>
                              </a:lnTo>
                              <a:cubicBezTo>
                                <a:pt x="289322" y="212328"/>
                                <a:pt x="360759" y="157956"/>
                                <a:pt x="421481" y="119062"/>
                              </a:cubicBezTo>
                              <a:cubicBezTo>
                                <a:pt x="482203" y="80168"/>
                                <a:pt x="523875" y="47228"/>
                                <a:pt x="583406" y="28575"/>
                              </a:cubicBezTo>
                              <a:cubicBezTo>
                                <a:pt x="642937" y="9922"/>
                                <a:pt x="704056" y="11907"/>
                                <a:pt x="778668" y="7144"/>
                              </a:cubicBezTo>
                              <a:cubicBezTo>
                                <a:pt x="853281" y="2382"/>
                                <a:pt x="1031081" y="0"/>
                                <a:pt x="1031081" y="0"/>
                              </a:cubicBezTo>
                              <a:lnTo>
                                <a:pt x="1240631" y="2381"/>
                              </a:ln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70240">
                          <a:off x="9138421" y="8842352"/>
                          <a:ext cx="45719" cy="15847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AutoShap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10088613" y="8451900"/>
                          <a:ext cx="76861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814767">
                          <a:off x="9825275" y="8459334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206976">
                          <a:off x="9475147" y="8568779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468328">
                          <a:off x="9270670" y="8709892"/>
                          <a:ext cx="83705" cy="215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6600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940574">
                          <a:off x="9392139" y="8658978"/>
                          <a:ext cx="45719" cy="15876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34665" y="8488413"/>
                          <a:ext cx="45719" cy="14620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7691" y="8488413"/>
                          <a:ext cx="45719" cy="14390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2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23169">
                          <a:off x="9971645" y="8481122"/>
                          <a:ext cx="45719" cy="14635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3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710750" y="8491821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599977" y="8528553"/>
                          <a:ext cx="45719" cy="13872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212008">
                          <a:off x="9655191" y="8506106"/>
                          <a:ext cx="45719" cy="145887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323288">
                          <a:off x="9074067" y="8890029"/>
                          <a:ext cx="45719" cy="15780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3377373" y="7931093"/>
                        <a:ext cx="2629398" cy="141701"/>
                        <a:chOff x="4022472" y="10848183"/>
                        <a:chExt cx="2629398" cy="141701"/>
                      </a:xfrm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 flipH="1">
                          <a:off x="6013145" y="10918484"/>
                          <a:ext cx="638725" cy="375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>
                          <a:endCxn id="62" idx="1"/>
                        </p:cNvCxnSpPr>
                        <p:nvPr/>
                      </p:nvCxnSpPr>
                      <p:spPr>
                        <a:xfrm flipV="1">
                          <a:off x="4022472" y="10917476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240432" y="10853243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307932" y="10853244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13663" y="10853245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158">
                          <a:off x="6487230" y="10853246"/>
                          <a:ext cx="49149" cy="13356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008000"/>
                            </a:gs>
                            <a:gs pos="100000">
                              <a:srgbClr val="003B00"/>
                            </a:gs>
                          </a:gsLst>
                          <a:lin ang="27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48562" y="10924756"/>
                          <a:ext cx="3456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75">
                          <a:off x="5660217" y="10853359"/>
                          <a:ext cx="460375" cy="13652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L1B</a:t>
                          </a:r>
                        </a:p>
                      </p:txBody>
                    </p:sp>
                    <p:sp>
                      <p:nvSpPr>
                        <p:cNvPr id="62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1596453">
                          <a:off x="4889702" y="10848183"/>
                          <a:ext cx="458788" cy="138112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 rotWithShape="1">
                          <a:gsLst>
                            <a:gs pos="0">
                              <a:srgbClr val="E6DCAC"/>
                            </a:gs>
                            <a:gs pos="12000">
                              <a:srgbClr val="E6D78A"/>
                            </a:gs>
                            <a:gs pos="30000">
                              <a:srgbClr val="C7AC4C"/>
                            </a:gs>
                            <a:gs pos="45000">
                              <a:srgbClr val="E6D78A"/>
                            </a:gs>
                            <a:gs pos="77000">
                              <a:srgbClr val="C7AC4C"/>
                            </a:gs>
                            <a:gs pos="100000">
                              <a:srgbClr val="E6DCAC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1279525"/>
                          <a:r>
                            <a:rPr lang="sv-SE" sz="600" dirty="0">
                              <a:solidFill>
                                <a:prstClr val="black"/>
                              </a:solidFill>
                            </a:rPr>
                            <a:t>L0</a:t>
                          </a:r>
                        </a:p>
                      </p:txBody>
                    </p:sp>
                  </p:grpSp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3203525" y="7195071"/>
                        <a:ext cx="2508772" cy="1572812"/>
                        <a:chOff x="2208473" y="10169890"/>
                        <a:chExt cx="2508772" cy="1572812"/>
                      </a:xfrm>
                    </p:grpSpPr>
                    <p:sp>
                      <p:nvSpPr>
                        <p:cNvPr id="42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9096123">
                          <a:off x="3071377" y="10370508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sz="11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 flipV="1">
                          <a:off x="2363519" y="10975431"/>
                          <a:ext cx="867230" cy="100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74158">
                          <a:off x="2538601" y="10862701"/>
                          <a:ext cx="92075" cy="2762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tx2"/>
                            </a:gs>
                          </a:gsLst>
                          <a:lin ang="8100000" scaled="1"/>
                          <a:tileRect/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v-SE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74158">
                          <a:off x="2326181" y="10883121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200" b="1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Block Arc 45"/>
                        <p:cNvSpPr/>
                        <p:nvPr/>
                      </p:nvSpPr>
                      <p:spPr bwMode="auto">
                        <a:xfrm rot="16200000">
                          <a:off x="2677517" y="10615544"/>
                          <a:ext cx="454025" cy="400050"/>
                        </a:xfrm>
                        <a:prstGeom prst="blockArc">
                          <a:avLst>
                            <a:gd name="adj1" fmla="val 10800000"/>
                            <a:gd name="adj2" fmla="val 19907193"/>
                            <a:gd name="adj3" fmla="val 28663"/>
                          </a:avLst>
                        </a:prstGeom>
                        <a:gradFill flip="none" rotWithShape="1">
                          <a:gsLst>
                            <a:gs pos="100000">
                              <a:schemeClr val="tx2">
                                <a:lumMod val="60000"/>
                                <a:lumOff val="40000"/>
                              </a:schemeClr>
                            </a:gs>
                            <a:gs pos="0">
                              <a:schemeClr val="tx2"/>
                            </a:gs>
                          </a:gsLst>
                          <a:lin ang="5400000" scaled="1"/>
                          <a:tileRect/>
                        </a:gra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Freeform 25"/>
                        <p:cNvSpPr>
                          <a:spLocks/>
                        </p:cNvSpPr>
                        <p:nvPr/>
                      </p:nvSpPr>
                      <p:spPr bwMode="auto">
                        <a:xfrm rot="9096123">
                          <a:off x="3200882" y="10332240"/>
                          <a:ext cx="138112" cy="184150"/>
                        </a:xfrm>
                        <a:custGeom>
                          <a:avLst/>
                          <a:gdLst>
                            <a:gd name="T0" fmla="*/ 2147483647 w 136"/>
                            <a:gd name="T1" fmla="*/ 2147483647 h 181"/>
                            <a:gd name="T2" fmla="*/ 2147483647 w 136"/>
                            <a:gd name="T3" fmla="*/ 0 h 181"/>
                            <a:gd name="T4" fmla="*/ 0 w 136"/>
                            <a:gd name="T5" fmla="*/ 0 h 181"/>
                            <a:gd name="T6" fmla="*/ 0 w 136"/>
                            <a:gd name="T7" fmla="*/ 2147483647 h 181"/>
                            <a:gd name="T8" fmla="*/ 2147483647 w 136"/>
                            <a:gd name="T9" fmla="*/ 2147483647 h 181"/>
                            <a:gd name="T10" fmla="*/ 2147483647 w 136"/>
                            <a:gd name="T11" fmla="*/ 2147483647 h 18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6"/>
                            <a:gd name="T19" fmla="*/ 0 h 181"/>
                            <a:gd name="T20" fmla="*/ 136 w 136"/>
                            <a:gd name="T21" fmla="*/ 181 h 18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6" h="181">
                              <a:moveTo>
                                <a:pt x="136" y="45"/>
                              </a:moveTo>
                              <a:lnTo>
                                <a:pt x="136" y="0"/>
                              </a:lnTo>
                              <a:lnTo>
                                <a:pt x="0" y="0"/>
                              </a:lnTo>
                              <a:lnTo>
                                <a:pt x="0" y="181"/>
                              </a:lnTo>
                              <a:lnTo>
                                <a:pt x="136" y="181"/>
                              </a:lnTo>
                              <a:lnTo>
                                <a:pt x="136" y="136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9900"/>
                            </a:gs>
                            <a:gs pos="100000">
                              <a:srgbClr val="E9D391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5120" y="10169890"/>
                          <a:ext cx="1292125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Thermionic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" name="Text Box 1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473" y="11177740"/>
                          <a:ext cx="1562267" cy="564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1279525">
                            <a:spcBef>
                              <a:spcPct val="50000"/>
                            </a:spcBef>
                          </a:pP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Photo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cathode</a:t>
                          </a:r>
                          <a:r>
                            <a:rPr lang="sv-SE" sz="1000" b="1" dirty="0">
                              <a:solidFill>
                                <a:prstClr val="black"/>
                              </a:solidFill>
                            </a:rPr>
                            <a:t> RF </a:t>
                          </a:r>
                          <a:r>
                            <a:rPr lang="sv-SE" sz="1000" b="1" dirty="0" err="1">
                              <a:solidFill>
                                <a:prstClr val="black"/>
                              </a:solidFill>
                            </a:rPr>
                            <a:t>gun</a:t>
                          </a:r>
                          <a:endParaRPr lang="sv-SE" sz="1000" b="1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>
                          <a:off x="3076043" y="10370508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1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3063110" y="10367516"/>
                          <a:ext cx="92075" cy="276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555295" y="10853096"/>
                          <a:ext cx="53624" cy="2934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9096123" flipH="1">
                          <a:off x="2466002" y="10904594"/>
                          <a:ext cx="222295" cy="1960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1584" y="6921893"/>
                      <a:ext cx="482963" cy="619125"/>
                      <a:chOff x="5982" y="189"/>
                      <a:chExt cx="477" cy="612"/>
                    </a:xfrm>
                  </p:grpSpPr>
                  <p:sp>
                    <p:nvSpPr>
                      <p:cNvPr id="25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370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1" y="484"/>
                        <a:ext cx="113" cy="11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25600"/>
                          </a:gs>
                          <a:gs pos="13000">
                            <a:srgbClr val="FFA800"/>
                          </a:gs>
                          <a:gs pos="28000">
                            <a:srgbClr val="825600"/>
                          </a:gs>
                          <a:gs pos="42999">
                            <a:srgbClr val="FFA800"/>
                          </a:gs>
                          <a:gs pos="58000">
                            <a:srgbClr val="825600"/>
                          </a:gs>
                          <a:gs pos="72000">
                            <a:srgbClr val="FFA800"/>
                          </a:gs>
                          <a:gs pos="87000">
                            <a:srgbClr val="825600"/>
                          </a:gs>
                          <a:gs pos="100000">
                            <a:srgbClr val="FFA800"/>
                          </a:gs>
                        </a:gsLst>
                        <a:lin ang="27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" y="189"/>
                        <a:ext cx="182" cy="1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gradFill>
                        <a:gsLst>
                          <a:gs pos="100000">
                            <a:srgbClr val="FF0000">
                              <a:lumMod val="99000"/>
                              <a:lumOff val="1000"/>
                            </a:srgbClr>
                          </a:gs>
                          <a:gs pos="0">
                            <a:srgbClr val="C00000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 sz="11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348"/>
                        <a:ext cx="0" cy="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14" y="43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15" y="529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73" y="529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82" y="665"/>
                        <a:ext cx="47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3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2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59" y="665"/>
                        <a:ext cx="0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160" y="439"/>
                        <a:ext cx="113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5699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637325" y="6069982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4"/>
                <p:cNvSpPr>
                  <a:spLocks noChangeArrowheads="1"/>
                </p:cNvSpPr>
                <p:nvPr/>
              </p:nvSpPr>
              <p:spPr bwMode="auto">
                <a:xfrm rot="16158">
                  <a:off x="13729640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5"/>
                <p:cNvSpPr>
                  <a:spLocks noChangeArrowheads="1"/>
                </p:cNvSpPr>
                <p:nvPr/>
              </p:nvSpPr>
              <p:spPr bwMode="auto">
                <a:xfrm rot="16158">
                  <a:off x="13801371" y="6069983"/>
                  <a:ext cx="43774" cy="12974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b="1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2" name="Straight Connector 4"/>
            <p:cNvCxnSpPr>
              <a:cxnSpLocks noChangeShapeType="1"/>
              <a:stCxn id="129" idx="3"/>
              <a:endCxn id="127" idx="1"/>
            </p:cNvCxnSpPr>
            <p:nvPr/>
          </p:nvCxnSpPr>
          <p:spPr bwMode="auto">
            <a:xfrm flipV="1">
              <a:off x="4176823" y="1368063"/>
              <a:ext cx="273868" cy="4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318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X_IV_template_dark_grey_0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15997</TotalTime>
  <Words>1874</Words>
  <Application>Microsoft Office PowerPoint</Application>
  <PresentationFormat>On-screen Show (4:3)</PresentationFormat>
  <Paragraphs>673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PGothic</vt:lpstr>
      <vt:lpstr>Arial</vt:lpstr>
      <vt:lpstr>Calibri</vt:lpstr>
      <vt:lpstr>Courier New</vt:lpstr>
      <vt:lpstr>Verdana</vt:lpstr>
      <vt:lpstr>MAX_IV_template_dark_grey_0</vt:lpstr>
      <vt:lpstr>Equation</vt:lpstr>
      <vt:lpstr> Experience of bunch compression with  linearising achromats in the MAX IV Linac</vt:lpstr>
      <vt:lpstr>MAX IV</vt:lpstr>
      <vt:lpstr>MAX IV linac overview</vt:lpstr>
      <vt:lpstr>MAX IV linac overview</vt:lpstr>
      <vt:lpstr>MAX IV linac overview</vt:lpstr>
      <vt:lpstr>MAX IV linac timeline</vt:lpstr>
      <vt:lpstr>MAX IV linac timeline</vt:lpstr>
      <vt:lpstr>MAX IV linac timeline</vt:lpstr>
      <vt:lpstr>MAX IV linac</vt:lpstr>
      <vt:lpstr>MAX IV linac</vt:lpstr>
      <vt:lpstr>MAX IV linac</vt:lpstr>
      <vt:lpstr>MAX IV linac</vt:lpstr>
      <vt:lpstr>Bunch compressors – self-linearising double achromats</vt:lpstr>
      <vt:lpstr>Bunch compressors</vt:lpstr>
      <vt:lpstr>Simulation results - SPF-pulse</vt:lpstr>
      <vt:lpstr>Simulation results - full compression</vt:lpstr>
      <vt:lpstr>Relative bunch length measurements with horn antennas</vt:lpstr>
      <vt:lpstr>Relative bunch length measurements with horn antennas</vt:lpstr>
      <vt:lpstr>Longitudinal profile measurement with variant of the zero-crossing method</vt:lpstr>
      <vt:lpstr>Longitudinal profile measurement with variant of the zero-crossing method</vt:lpstr>
      <vt:lpstr>Longitudinal profile measurement with variant of the zero-crossing method</vt:lpstr>
      <vt:lpstr>Longitudinal profile measurement with variant of the zero-crossing method</vt:lpstr>
      <vt:lpstr>Bunch compression – sextupole dependence</vt:lpstr>
      <vt:lpstr>Longitudinal profile measurement with variant of the zero-crossing method</vt:lpstr>
      <vt:lpstr>Longitudinal profile measurement with variant of the zero-crossing method</vt:lpstr>
      <vt:lpstr>Comparing off crest measurements  with simulations</vt:lpstr>
      <vt:lpstr>Comparing off crest measurements  with simulations</vt:lpstr>
      <vt:lpstr>Comparing off crest measurements  with horn antennas and simulations</vt:lpstr>
      <vt:lpstr>Non-thermal melting of InSb in crossed-beam geometry at FemtoMAX </vt:lpstr>
      <vt:lpstr>Summary and outlook</vt:lpstr>
      <vt:lpstr>Outlook and summary</vt:lpstr>
      <vt:lpstr>Outlook and summary</vt:lpstr>
      <vt:lpstr>PowerPoint Presentation</vt:lpstr>
    </vt:vector>
  </TitlesOfParts>
  <Company>MAX-lab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Thorin</dc:creator>
  <cp:lastModifiedBy>Sara Thorin</cp:lastModifiedBy>
  <cp:revision>129</cp:revision>
  <cp:lastPrinted>2014-08-29T09:51:20Z</cp:lastPrinted>
  <dcterms:created xsi:type="dcterms:W3CDTF">2014-08-21T17:16:29Z</dcterms:created>
  <dcterms:modified xsi:type="dcterms:W3CDTF">2017-09-21T05:56:55Z</dcterms:modified>
</cp:coreProperties>
</file>